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2.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4"/>
  </p:notesMasterIdLst>
  <p:handoutMasterIdLst>
    <p:handoutMasterId r:id="rId45"/>
  </p:handoutMasterIdLst>
  <p:sldIdLst>
    <p:sldId id="292" r:id="rId2"/>
    <p:sldId id="290" r:id="rId3"/>
    <p:sldId id="331" r:id="rId4"/>
    <p:sldId id="332" r:id="rId5"/>
    <p:sldId id="333" r:id="rId6"/>
    <p:sldId id="330"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293"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5501" autoAdjust="0"/>
  </p:normalViewPr>
  <p:slideViewPr>
    <p:cSldViewPr>
      <p:cViewPr varScale="1">
        <p:scale>
          <a:sx n="65" d="100"/>
          <a:sy n="65" d="100"/>
        </p:scale>
        <p:origin x="1310"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32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9CA49-2710-433E-ABB8-A4798B0CF6D4}" type="datetimeFigureOut">
              <a:rPr lang="en-US" smtClean="0"/>
              <a:t>5/17/2017</a:t>
            </a:fld>
            <a:endParaRPr lang="en-US"/>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906ACD-4EAD-4FD8-AE30-F01FC7A2A51E}" type="slidenum">
              <a:rPr lang="en-US" smtClean="0"/>
              <a:t>‹#›</a:t>
            </a:fld>
            <a:endParaRPr lang="en-US"/>
          </a:p>
        </p:txBody>
      </p:sp>
    </p:spTree>
    <p:extLst>
      <p:ext uri="{BB962C8B-B14F-4D97-AF65-F5344CB8AC3E}">
        <p14:creationId xmlns:p14="http://schemas.microsoft.com/office/powerpoint/2010/main" val="2295796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B4422-3DC8-45BE-B0A0-D87D16501A8D}" type="datetimeFigureOut">
              <a:rPr lang="en-US" smtClean="0"/>
              <a:pPr/>
              <a:t>5/17/2017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9B941C-C958-4D16-B65B-3FFA13E93F71}" type="slidenum">
              <a:rPr lang="en-US" smtClean="0"/>
              <a:pPr/>
              <a:t>‹#›</a:t>
            </a:fld>
            <a:endParaRPr lang="en-US" dirty="0"/>
          </a:p>
        </p:txBody>
      </p:sp>
    </p:spTree>
    <p:extLst>
      <p:ext uri="{BB962C8B-B14F-4D97-AF65-F5344CB8AC3E}">
        <p14:creationId xmlns:p14="http://schemas.microsoft.com/office/powerpoint/2010/main" val="330631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s.msdn.com/sqlserverstorageengine/archive/2006/06/10/625659.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1143000" y="685800"/>
            <a:ext cx="4572000" cy="3429000"/>
          </a:xfrm>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1</a:t>
            </a:fld>
            <a:endParaRPr lang="en-US" dirty="0"/>
          </a:p>
        </p:txBody>
      </p:sp>
    </p:spTree>
    <p:extLst>
      <p:ext uri="{BB962C8B-B14F-4D97-AF65-F5344CB8AC3E}">
        <p14:creationId xmlns:p14="http://schemas.microsoft.com/office/powerpoint/2010/main" val="131503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1143000" y="685800"/>
            <a:ext cx="4572000" cy="34290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2</a:t>
            </a:fld>
            <a:endParaRPr lang="en-US" dirty="0"/>
          </a:p>
        </p:txBody>
      </p:sp>
    </p:spTree>
    <p:extLst>
      <p:ext uri="{BB962C8B-B14F-4D97-AF65-F5344CB8AC3E}">
        <p14:creationId xmlns:p14="http://schemas.microsoft.com/office/powerpoint/2010/main" val="852106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5/17/2017 9:16 AM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6043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shredding XML and querying LOBs,</a:t>
            </a:r>
            <a:r>
              <a:rPr lang="en-GB" baseline="0" dirty="0" smtClean="0"/>
              <a:t> these can be stored in </a:t>
            </a:r>
            <a:r>
              <a:rPr lang="en-GB" baseline="0" dirty="0" err="1" smtClean="0"/>
              <a:t>TempDB</a:t>
            </a:r>
            <a:r>
              <a:rPr lang="en-GB" baseline="0" dirty="0" smtClean="0"/>
              <a:t>.</a:t>
            </a:r>
          </a:p>
          <a:p>
            <a:r>
              <a:rPr lang="en-GB" baseline="0" dirty="0" smtClean="0"/>
              <a:t>INSTEAD OF Triggers uses Version Store</a:t>
            </a:r>
            <a:endParaRPr lang="en-US" dirty="0"/>
          </a:p>
        </p:txBody>
      </p:sp>
      <p:sp>
        <p:nvSpPr>
          <p:cNvPr id="4" name="Slide Number Placeholder 3"/>
          <p:cNvSpPr>
            <a:spLocks noGrp="1"/>
          </p:cNvSpPr>
          <p:nvPr>
            <p:ph type="sldNum" sz="quarter" idx="10"/>
          </p:nvPr>
        </p:nvSpPr>
        <p:spPr/>
        <p:txBody>
          <a:bodyPr/>
          <a:lstStyle/>
          <a:p>
            <a:fld id="{590DF2EF-DC28-4465-88F0-C2F625AC69C5}" type="slidenum">
              <a:rPr lang="en-US" smtClean="0"/>
              <a:t>10</a:t>
            </a:fld>
            <a:endParaRPr lang="en-US"/>
          </a:p>
        </p:txBody>
      </p:sp>
    </p:spTree>
    <p:extLst>
      <p:ext uri="{BB962C8B-B14F-4D97-AF65-F5344CB8AC3E}">
        <p14:creationId xmlns:p14="http://schemas.microsoft.com/office/powerpoint/2010/main" val="147370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From Paul Randall</a:t>
            </a:r>
          </a:p>
          <a:p>
            <a:endParaRPr lang="en-GB" dirty="0" smtClean="0"/>
          </a:p>
          <a:p>
            <a:pPr fontAlgn="base" latinLnBrk="0"/>
            <a:r>
              <a:rPr lang="en-GB" sz="1200" b="0" i="0" kern="1200" dirty="0" smtClean="0">
                <a:solidFill>
                  <a:schemeClr val="tx1"/>
                </a:solidFill>
                <a:effectLst/>
                <a:latin typeface="+mn-lt"/>
                <a:ea typeface="+mn-ea"/>
                <a:cs typeface="+mn-cs"/>
              </a:rPr>
              <a:t>PFS stands for Page Free Space, but the PFS page tracks much more than that. As well as GAM intervals, every database file is also split (conceptually) into </a:t>
            </a:r>
            <a:r>
              <a:rPr lang="en-GB" sz="1200" b="0" i="1" kern="1200" dirty="0" smtClean="0">
                <a:solidFill>
                  <a:schemeClr val="tx1"/>
                </a:solidFill>
                <a:effectLst/>
                <a:latin typeface="+mn-lt"/>
                <a:ea typeface="+mn-ea"/>
                <a:cs typeface="+mn-cs"/>
              </a:rPr>
              <a:t>PFS intervals</a:t>
            </a:r>
            <a:r>
              <a:rPr lang="en-GB" sz="1200" b="0" i="0" kern="1200" dirty="0" smtClean="0">
                <a:solidFill>
                  <a:schemeClr val="tx1"/>
                </a:solidFill>
                <a:effectLst/>
                <a:latin typeface="+mn-lt"/>
                <a:ea typeface="+mn-ea"/>
                <a:cs typeface="+mn-cs"/>
              </a:rPr>
              <a:t>. A PFS interval is 8088 pages, or about 64MB. A PFS page doesn’t have a bitmap – it has a </a:t>
            </a:r>
            <a:r>
              <a:rPr lang="en-GB" sz="1200" b="0" i="1" kern="1200" dirty="0" smtClean="0">
                <a:solidFill>
                  <a:schemeClr val="tx1"/>
                </a:solidFill>
                <a:effectLst/>
                <a:latin typeface="+mn-lt"/>
                <a:ea typeface="+mn-ea"/>
                <a:cs typeface="+mn-cs"/>
              </a:rPr>
              <a:t>byte</a:t>
            </a:r>
            <a:r>
              <a:rPr lang="en-GB" sz="1200" b="0" i="0" kern="1200" dirty="0" smtClean="0">
                <a:solidFill>
                  <a:schemeClr val="tx1"/>
                </a:solidFill>
                <a:effectLst/>
                <a:latin typeface="+mn-lt"/>
                <a:ea typeface="+mn-ea"/>
                <a:cs typeface="+mn-cs"/>
              </a:rPr>
              <a:t>-map, with one byte for each page in the PFS interval (not including itself).</a:t>
            </a:r>
          </a:p>
          <a:p>
            <a:pPr fontAlgn="base" latinLnBrk="0"/>
            <a:r>
              <a:rPr lang="en-GB" sz="1200" b="0" i="0" kern="1200" dirty="0" smtClean="0">
                <a:solidFill>
                  <a:schemeClr val="tx1"/>
                </a:solidFill>
                <a:effectLst/>
                <a:latin typeface="+mn-lt"/>
                <a:ea typeface="+mn-ea"/>
                <a:cs typeface="+mn-cs"/>
              </a:rPr>
              <a:t> </a:t>
            </a:r>
          </a:p>
          <a:p>
            <a:pPr fontAlgn="base" latinLnBrk="0"/>
            <a:r>
              <a:rPr lang="en-GB" sz="1200" b="0" i="0" kern="1200" dirty="0" smtClean="0">
                <a:solidFill>
                  <a:schemeClr val="tx1"/>
                </a:solidFill>
                <a:effectLst/>
                <a:latin typeface="+mn-lt"/>
                <a:ea typeface="+mn-ea"/>
                <a:cs typeface="+mn-cs"/>
              </a:rPr>
              <a:t>The bits in each byte are encoded to mean the following:</a:t>
            </a:r>
          </a:p>
          <a:p>
            <a:pPr fontAlgn="base"/>
            <a:r>
              <a:rPr lang="en-GB" sz="1200" b="0" i="0" kern="1200" dirty="0" smtClean="0">
                <a:solidFill>
                  <a:schemeClr val="tx1"/>
                </a:solidFill>
                <a:effectLst/>
                <a:latin typeface="+mn-lt"/>
                <a:ea typeface="+mn-ea"/>
                <a:cs typeface="+mn-cs"/>
              </a:rPr>
              <a:t>bits 0-2: how much free space is on the page</a:t>
            </a:r>
          </a:p>
          <a:p>
            <a:pPr lvl="1" fontAlgn="base"/>
            <a:r>
              <a:rPr lang="en-GB" sz="1200" b="0" i="0" kern="1200" dirty="0" smtClean="0">
                <a:solidFill>
                  <a:schemeClr val="tx1"/>
                </a:solidFill>
                <a:effectLst/>
                <a:latin typeface="+mn-lt"/>
                <a:ea typeface="+mn-ea"/>
                <a:cs typeface="+mn-cs"/>
              </a:rPr>
              <a:t>0x00 is empty</a:t>
            </a:r>
          </a:p>
          <a:p>
            <a:pPr lvl="1" fontAlgn="base"/>
            <a:r>
              <a:rPr lang="en-GB" sz="1200" b="0" i="0" kern="1200" dirty="0" smtClean="0">
                <a:solidFill>
                  <a:schemeClr val="tx1"/>
                </a:solidFill>
                <a:effectLst/>
                <a:latin typeface="+mn-lt"/>
                <a:ea typeface="+mn-ea"/>
                <a:cs typeface="+mn-cs"/>
              </a:rPr>
              <a:t>0x01 is 1 to 50% full</a:t>
            </a:r>
          </a:p>
          <a:p>
            <a:pPr lvl="1" fontAlgn="base"/>
            <a:r>
              <a:rPr lang="en-GB" sz="1200" b="0" i="0" kern="1200" dirty="0" smtClean="0">
                <a:solidFill>
                  <a:schemeClr val="tx1"/>
                </a:solidFill>
                <a:effectLst/>
                <a:latin typeface="+mn-lt"/>
                <a:ea typeface="+mn-ea"/>
                <a:cs typeface="+mn-cs"/>
              </a:rPr>
              <a:t>0x02 is 51 to 80% full</a:t>
            </a:r>
          </a:p>
          <a:p>
            <a:pPr lvl="1" fontAlgn="base"/>
            <a:r>
              <a:rPr lang="en-GB" sz="1200" b="0" i="0" kern="1200" dirty="0" smtClean="0">
                <a:solidFill>
                  <a:schemeClr val="tx1"/>
                </a:solidFill>
                <a:effectLst/>
                <a:latin typeface="+mn-lt"/>
                <a:ea typeface="+mn-ea"/>
                <a:cs typeface="+mn-cs"/>
              </a:rPr>
              <a:t>0x03 is 81 to 95% full</a:t>
            </a:r>
          </a:p>
          <a:p>
            <a:pPr lvl="1" fontAlgn="base"/>
            <a:r>
              <a:rPr lang="en-GB" sz="1200" b="0" i="0" kern="1200" dirty="0" smtClean="0">
                <a:solidFill>
                  <a:schemeClr val="tx1"/>
                </a:solidFill>
                <a:effectLst/>
                <a:latin typeface="+mn-lt"/>
                <a:ea typeface="+mn-ea"/>
                <a:cs typeface="+mn-cs"/>
              </a:rPr>
              <a:t>0x04 is 96 to 100% full</a:t>
            </a:r>
          </a:p>
          <a:p>
            <a:pPr fontAlgn="base"/>
            <a:r>
              <a:rPr lang="en-GB" sz="1200" b="0" i="0" kern="1200" dirty="0" smtClean="0">
                <a:solidFill>
                  <a:schemeClr val="tx1"/>
                </a:solidFill>
                <a:effectLst/>
                <a:latin typeface="+mn-lt"/>
                <a:ea typeface="+mn-ea"/>
                <a:cs typeface="+mn-cs"/>
              </a:rPr>
              <a:t>bit 3 (0x08): is there one or more ghost records on the page?</a:t>
            </a:r>
          </a:p>
          <a:p>
            <a:pPr fontAlgn="base"/>
            <a:r>
              <a:rPr lang="en-GB" sz="1200" b="0" i="0" kern="1200" dirty="0" smtClean="0">
                <a:solidFill>
                  <a:schemeClr val="tx1"/>
                </a:solidFill>
                <a:effectLst/>
                <a:latin typeface="+mn-lt"/>
                <a:ea typeface="+mn-ea"/>
                <a:cs typeface="+mn-cs"/>
              </a:rPr>
              <a:t>bit 4 (0x10): is the page an IAM page?</a:t>
            </a:r>
          </a:p>
          <a:p>
            <a:pPr fontAlgn="base"/>
            <a:r>
              <a:rPr lang="en-GB" sz="1200" b="0" i="0" kern="1200" dirty="0" smtClean="0">
                <a:solidFill>
                  <a:schemeClr val="tx1"/>
                </a:solidFill>
                <a:effectLst/>
                <a:latin typeface="+mn-lt"/>
                <a:ea typeface="+mn-ea"/>
                <a:cs typeface="+mn-cs"/>
              </a:rPr>
              <a:t>bit 5 (0x20): is the page a mixed-page?</a:t>
            </a:r>
          </a:p>
          <a:p>
            <a:pPr fontAlgn="base"/>
            <a:r>
              <a:rPr lang="en-GB" sz="1200" b="0" i="0" kern="1200" dirty="0" smtClean="0">
                <a:solidFill>
                  <a:schemeClr val="tx1"/>
                </a:solidFill>
                <a:effectLst/>
                <a:latin typeface="+mn-lt"/>
                <a:ea typeface="+mn-ea"/>
                <a:cs typeface="+mn-cs"/>
              </a:rPr>
              <a:t>bit 6 (0x40): is the page allocated?</a:t>
            </a:r>
          </a:p>
          <a:p>
            <a:pPr fontAlgn="base" latinLnBrk="0"/>
            <a:r>
              <a:rPr lang="en-GB" sz="1200" b="0" i="0" kern="1200" dirty="0" smtClean="0">
                <a:solidFill>
                  <a:schemeClr val="tx1"/>
                </a:solidFill>
                <a:effectLst/>
                <a:latin typeface="+mn-lt"/>
                <a:ea typeface="+mn-ea"/>
                <a:cs typeface="+mn-cs"/>
              </a:rPr>
              <a:t>For instance, an IAM page will have a PFS byte value of 0x70 (allocated + IAM page + mixed page). You can examine PFS pages using </a:t>
            </a:r>
            <a:r>
              <a:rPr lang="en-GB" sz="1200" b="0" i="0" u="none" strike="noStrike" kern="1200" dirty="0" smtClean="0">
                <a:solidFill>
                  <a:schemeClr val="tx1"/>
                </a:solidFill>
                <a:effectLst/>
                <a:latin typeface="+mn-lt"/>
                <a:ea typeface="+mn-ea"/>
                <a:cs typeface="+mn-cs"/>
                <a:hlinkClick r:id="rId3"/>
              </a:rPr>
              <a:t>DBCC PAGE</a:t>
            </a:r>
            <a:r>
              <a:rPr lang="en-GB" sz="1200" b="0" i="0" kern="1200" dirty="0" smtClean="0">
                <a:solidFill>
                  <a:schemeClr val="tx1"/>
                </a:solidFill>
                <a:effectLst/>
                <a:latin typeface="+mn-lt"/>
                <a:ea typeface="+mn-ea"/>
                <a:cs typeface="+mn-cs"/>
              </a:rPr>
              <a:t> (the instructions in that post use a PFS page as an example).</a:t>
            </a:r>
          </a:p>
          <a:p>
            <a:pPr fontAlgn="base" latinLnBrk="0"/>
            <a:r>
              <a:rPr lang="en-GB" sz="1200" b="0" i="0" kern="1200" dirty="0" smtClean="0">
                <a:solidFill>
                  <a:schemeClr val="tx1"/>
                </a:solidFill>
                <a:effectLst/>
                <a:latin typeface="+mn-lt"/>
                <a:ea typeface="+mn-ea"/>
                <a:cs typeface="+mn-cs"/>
              </a:rPr>
              <a:t> </a:t>
            </a:r>
          </a:p>
          <a:p>
            <a:pPr fontAlgn="base" latinLnBrk="0"/>
            <a:r>
              <a:rPr lang="en-GB" sz="1200" b="0" i="0" kern="1200" dirty="0" smtClean="0">
                <a:solidFill>
                  <a:schemeClr val="tx1"/>
                </a:solidFill>
                <a:effectLst/>
                <a:latin typeface="+mn-lt"/>
                <a:ea typeface="+mn-ea"/>
                <a:cs typeface="+mn-cs"/>
              </a:rPr>
              <a:t>Free space is only tracked for pages storing LOB values (i.e. text/image in SQL Server 2000, plus varchar(max)/</a:t>
            </a:r>
            <a:r>
              <a:rPr lang="en-GB" sz="1200" b="0" i="0" kern="1200" dirty="0" err="1" smtClean="0">
                <a:solidFill>
                  <a:schemeClr val="tx1"/>
                </a:solidFill>
                <a:effectLst/>
                <a:latin typeface="+mn-lt"/>
                <a:ea typeface="+mn-ea"/>
                <a:cs typeface="+mn-cs"/>
              </a:rPr>
              <a:t>varbinary</a:t>
            </a:r>
            <a:r>
              <a:rPr lang="en-GB" sz="1200" b="0" i="0" kern="1200" dirty="0" smtClean="0">
                <a:solidFill>
                  <a:schemeClr val="tx1"/>
                </a:solidFill>
                <a:effectLst/>
                <a:latin typeface="+mn-lt"/>
                <a:ea typeface="+mn-ea"/>
                <a:cs typeface="+mn-cs"/>
              </a:rPr>
              <a:t>(max)/XML and row-overflow data in SQL Server 2005) and heap data pages. This is because these are the only pages that store unordered data and so insertions can occur anywhere there’s space. For indexes, there’s an explicit ordering so there’s no choice in the insertion point.</a:t>
            </a:r>
          </a:p>
          <a:p>
            <a:pPr fontAlgn="base" latinLnBrk="0"/>
            <a:r>
              <a:rPr lang="en-GB" sz="1200" b="0" i="0" kern="1200" dirty="0" smtClean="0">
                <a:solidFill>
                  <a:schemeClr val="tx1"/>
                </a:solidFill>
                <a:effectLst/>
                <a:latin typeface="+mn-lt"/>
                <a:ea typeface="+mn-ea"/>
                <a:cs typeface="+mn-cs"/>
              </a:rPr>
              <a:t> </a:t>
            </a:r>
          </a:p>
          <a:p>
            <a:pPr fontAlgn="base" latinLnBrk="0"/>
            <a:r>
              <a:rPr lang="en-GB" sz="1200" b="0" i="0" kern="1200" dirty="0" smtClean="0">
                <a:solidFill>
                  <a:schemeClr val="tx1"/>
                </a:solidFill>
                <a:effectLst/>
                <a:latin typeface="+mn-lt"/>
                <a:ea typeface="+mn-ea"/>
                <a:cs typeface="+mn-cs"/>
              </a:rPr>
              <a:t>The point at which a PFS byte is reset is not intuitive. Just yesterday I was helping a couple of MVPs with an issue and one of the questions was (paraphrasing) </a:t>
            </a:r>
            <a:r>
              <a:rPr lang="en-GB" sz="1200" b="0" i="1" kern="1200" dirty="0" smtClean="0">
                <a:solidFill>
                  <a:schemeClr val="tx1"/>
                </a:solidFill>
                <a:effectLst/>
                <a:latin typeface="+mn-lt"/>
                <a:ea typeface="+mn-ea"/>
                <a:cs typeface="+mn-cs"/>
              </a:rPr>
              <a:t>“This page has a PFS byte value of 0x04 – how can it be full when its not allocated?”</a:t>
            </a:r>
            <a:endParaRPr lang="en-GB" sz="1200" b="0" i="0" kern="1200" dirty="0" smtClean="0">
              <a:solidFill>
                <a:schemeClr val="tx1"/>
              </a:solidFill>
              <a:effectLst/>
              <a:latin typeface="+mn-lt"/>
              <a:ea typeface="+mn-ea"/>
              <a:cs typeface="+mn-cs"/>
            </a:endParaRPr>
          </a:p>
          <a:p>
            <a:pPr fontAlgn="base" latinLnBrk="0"/>
            <a:r>
              <a:rPr lang="en-GB" sz="1200" b="0" i="0" kern="1200" dirty="0" smtClean="0">
                <a:solidFill>
                  <a:schemeClr val="tx1"/>
                </a:solidFill>
                <a:effectLst/>
                <a:latin typeface="+mn-lt"/>
                <a:ea typeface="+mn-ea"/>
                <a:cs typeface="+mn-cs"/>
              </a:rPr>
              <a:t> </a:t>
            </a:r>
          </a:p>
          <a:p>
            <a:pPr fontAlgn="base" latinLnBrk="0"/>
            <a:r>
              <a:rPr lang="en-GB" sz="1200" b="0" i="0" kern="1200" dirty="0" smtClean="0">
                <a:solidFill>
                  <a:schemeClr val="tx1"/>
                </a:solidFill>
                <a:effectLst/>
                <a:latin typeface="+mn-lt"/>
                <a:ea typeface="+mn-ea"/>
                <a:cs typeface="+mn-cs"/>
              </a:rPr>
              <a:t>The answer is that PFS bytes are not fully reset until the page is reallocated. On deallocation, the only bit in the PFS byte that’s changed is the allocation status bit – this makes it very easy to rollback a deallocation.</a:t>
            </a:r>
          </a:p>
          <a:p>
            <a:endParaRPr lang="en-GB" dirty="0" smtClean="0"/>
          </a:p>
          <a:p>
            <a:r>
              <a:rPr lang="en-GB" dirty="0" smtClean="0"/>
              <a:t>-----------------------------------------------------</a:t>
            </a:r>
          </a:p>
          <a:p>
            <a:endParaRPr lang="en-GB" dirty="0" smtClean="0"/>
          </a:p>
          <a:p>
            <a:r>
              <a:rPr lang="en-GB" dirty="0" smtClean="0"/>
              <a:t>GAM</a:t>
            </a:r>
          </a:p>
          <a:p>
            <a:endParaRPr lang="en-GB" dirty="0" smtClean="0"/>
          </a:p>
          <a:p>
            <a:pPr fontAlgn="base" latinLnBrk="0"/>
            <a:r>
              <a:rPr lang="en-GB" sz="1200" b="0" i="0" kern="1200" dirty="0" smtClean="0">
                <a:solidFill>
                  <a:schemeClr val="tx1"/>
                </a:solidFill>
                <a:effectLst/>
                <a:latin typeface="+mn-lt"/>
                <a:ea typeface="+mn-ea"/>
                <a:cs typeface="+mn-cs"/>
              </a:rPr>
              <a:t>GAM stands for Global Allocation Map. If you remember from before, database data files are split up into </a:t>
            </a:r>
            <a:r>
              <a:rPr lang="en-GB" sz="1200" b="0" i="1" kern="1200" dirty="0" smtClean="0">
                <a:solidFill>
                  <a:schemeClr val="tx1"/>
                </a:solidFill>
                <a:effectLst/>
                <a:latin typeface="+mn-lt"/>
                <a:ea typeface="+mn-ea"/>
                <a:cs typeface="+mn-cs"/>
              </a:rPr>
              <a:t>GAM intervals</a:t>
            </a:r>
            <a:r>
              <a:rPr lang="en-GB" sz="1200" b="0" i="0" kern="1200" dirty="0" smtClean="0">
                <a:solidFill>
                  <a:schemeClr val="tx1"/>
                </a:solidFill>
                <a:effectLst/>
                <a:latin typeface="+mn-lt"/>
                <a:ea typeface="+mn-ea"/>
                <a:cs typeface="+mn-cs"/>
              </a:rPr>
              <a:t> (don’t get confused – they’re not split physically, just conceptually). A GAM interval is equivalent to the amount of space that the bitmaps in GAM, SGAM, and IAM pages track – 64000 extents or almost 4GB. These </a:t>
            </a:r>
          </a:p>
          <a:p>
            <a:pPr fontAlgn="base" latinLnBrk="0"/>
            <a:r>
              <a:rPr lang="en-GB" sz="1200" b="0" i="0" kern="1200" dirty="0" smtClean="0">
                <a:solidFill>
                  <a:schemeClr val="tx1"/>
                </a:solidFill>
                <a:effectLst/>
                <a:latin typeface="+mn-lt"/>
                <a:ea typeface="+mn-ea"/>
                <a:cs typeface="+mn-cs"/>
              </a:rPr>
              <a:t>bitmaps are the same size in each of these three page types and have one bit per extent, but they mean different things in each of the different allocation pages.</a:t>
            </a:r>
          </a:p>
          <a:p>
            <a:pPr fontAlgn="base" latinLnBrk="0"/>
            <a:r>
              <a:rPr lang="en-GB" sz="1200" b="0" i="0" kern="1200" dirty="0" smtClean="0">
                <a:solidFill>
                  <a:schemeClr val="tx1"/>
                </a:solidFill>
                <a:effectLst/>
                <a:latin typeface="+mn-lt"/>
                <a:ea typeface="+mn-ea"/>
                <a:cs typeface="+mn-cs"/>
              </a:rPr>
              <a:t> </a:t>
            </a:r>
          </a:p>
          <a:p>
            <a:pPr fontAlgn="base" latinLnBrk="0"/>
            <a:r>
              <a:rPr lang="en-GB" sz="1200" b="0" i="0" kern="1200" dirty="0" smtClean="0">
                <a:solidFill>
                  <a:schemeClr val="tx1"/>
                </a:solidFill>
                <a:effectLst/>
                <a:latin typeface="+mn-lt"/>
                <a:ea typeface="+mn-ea"/>
                <a:cs typeface="+mn-cs"/>
              </a:rPr>
              <a:t>One thing to note, at the start of every GAM interval is a </a:t>
            </a:r>
            <a:r>
              <a:rPr lang="en-GB" sz="1200" b="0" i="1" kern="1200" dirty="0" smtClean="0">
                <a:solidFill>
                  <a:schemeClr val="tx1"/>
                </a:solidFill>
                <a:effectLst/>
                <a:latin typeface="+mn-lt"/>
                <a:ea typeface="+mn-ea"/>
                <a:cs typeface="+mn-cs"/>
              </a:rPr>
              <a:t>GAM extent</a:t>
            </a:r>
            <a:r>
              <a:rPr lang="en-GB" sz="1200" b="0" i="0" kern="1200" dirty="0" smtClean="0">
                <a:solidFill>
                  <a:schemeClr val="tx1"/>
                </a:solidFill>
                <a:effectLst/>
                <a:latin typeface="+mn-lt"/>
                <a:ea typeface="+mn-ea"/>
                <a:cs typeface="+mn-cs"/>
              </a:rPr>
              <a:t> which contains the global allocation pages that track that GAM interval. This GAM extent cannot be used for any regular page allocations.</a:t>
            </a:r>
          </a:p>
          <a:p>
            <a:pPr fontAlgn="base" latinLnBrk="0"/>
            <a:r>
              <a:rPr lang="en-GB" sz="1200" b="0" i="0" kern="1200" dirty="0" smtClean="0">
                <a:solidFill>
                  <a:schemeClr val="tx1"/>
                </a:solidFill>
                <a:effectLst/>
                <a:latin typeface="+mn-lt"/>
                <a:ea typeface="+mn-ea"/>
                <a:cs typeface="+mn-cs"/>
              </a:rPr>
              <a:t> </a:t>
            </a:r>
          </a:p>
          <a:p>
            <a:pPr fontAlgn="base" latinLnBrk="0"/>
            <a:r>
              <a:rPr lang="en-GB" sz="1200" b="0" i="0" kern="1200" dirty="0" smtClean="0">
                <a:solidFill>
                  <a:schemeClr val="tx1"/>
                </a:solidFill>
                <a:effectLst/>
                <a:latin typeface="+mn-lt"/>
                <a:ea typeface="+mn-ea"/>
                <a:cs typeface="+mn-cs"/>
              </a:rPr>
              <a:t>The bits in the GAM bitmap have the following semantics:</a:t>
            </a:r>
          </a:p>
          <a:p>
            <a:pPr fontAlgn="base" latinLnBrk="0"/>
            <a:r>
              <a:rPr lang="en-GB" sz="1200" b="0" i="0" kern="1200" dirty="0" smtClean="0">
                <a:solidFill>
                  <a:schemeClr val="tx1"/>
                </a:solidFill>
                <a:effectLst/>
                <a:latin typeface="+mn-lt"/>
                <a:ea typeface="+mn-ea"/>
                <a:cs typeface="+mn-cs"/>
              </a:rPr>
              <a:t>bit = 1: the extent is available for allocation (you could think of it as currently allocated to the GAM page)</a:t>
            </a:r>
          </a:p>
          <a:p>
            <a:pPr fontAlgn="base" latinLnBrk="0"/>
            <a:r>
              <a:rPr lang="en-GB" sz="1200" b="0" i="0" kern="1200" dirty="0" smtClean="0">
                <a:solidFill>
                  <a:schemeClr val="tx1"/>
                </a:solidFill>
                <a:effectLst/>
                <a:latin typeface="+mn-lt"/>
                <a:ea typeface="+mn-ea"/>
                <a:cs typeface="+mn-cs"/>
              </a:rPr>
              <a:t>bit = 0: the extent is already allocated for use These semantics are the same for mixed and dedicated/uniform extents.</a:t>
            </a:r>
          </a:p>
          <a:p>
            <a:endParaRPr lang="en-GB" dirty="0" smtClean="0"/>
          </a:p>
          <a:p>
            <a:r>
              <a:rPr lang="en-GB" dirty="0" smtClean="0"/>
              <a:t>----------------------------------------------------</a:t>
            </a:r>
          </a:p>
          <a:p>
            <a:endParaRPr lang="en-GB" dirty="0" smtClean="0"/>
          </a:p>
          <a:p>
            <a:pPr fontAlgn="base" latinLnBrk="0"/>
            <a:r>
              <a:rPr lang="en-GB" sz="1200" b="0" i="0" kern="1200" dirty="0" smtClean="0">
                <a:solidFill>
                  <a:schemeClr val="tx1"/>
                </a:solidFill>
                <a:effectLst/>
                <a:latin typeface="+mn-lt"/>
                <a:ea typeface="+mn-ea"/>
                <a:cs typeface="+mn-cs"/>
              </a:rPr>
              <a:t>the SGAM bitmap is exactly the same as the GAM bitmap in structure and the interval it covers, but the semantics of the</a:t>
            </a:r>
          </a:p>
          <a:p>
            <a:pPr fontAlgn="base" latinLnBrk="0"/>
            <a:r>
              <a:rPr lang="en-GB" sz="1200" b="0" i="0" kern="1200" dirty="0" smtClean="0">
                <a:solidFill>
                  <a:schemeClr val="tx1"/>
                </a:solidFill>
                <a:effectLst/>
                <a:latin typeface="+mn-lt"/>
                <a:ea typeface="+mn-ea"/>
                <a:cs typeface="+mn-cs"/>
              </a:rPr>
              <a:t>bits are different:</a:t>
            </a:r>
          </a:p>
          <a:p>
            <a:pPr fontAlgn="base" latinLnBrk="0"/>
            <a:r>
              <a:rPr lang="en-GB" sz="1200" b="0" i="0" kern="1200" dirty="0" smtClean="0">
                <a:solidFill>
                  <a:schemeClr val="tx1"/>
                </a:solidFill>
                <a:effectLst/>
                <a:latin typeface="+mn-lt"/>
                <a:ea typeface="+mn-ea"/>
                <a:cs typeface="+mn-cs"/>
              </a:rPr>
              <a:t>bit = 1: the extent is a mixed extent and has at least one unallocated page available for use</a:t>
            </a:r>
          </a:p>
          <a:p>
            <a:pPr fontAlgn="base" latinLnBrk="0"/>
            <a:r>
              <a:rPr lang="en-GB" sz="1200" b="0" i="0" kern="1200" dirty="0" smtClean="0">
                <a:solidFill>
                  <a:schemeClr val="tx1"/>
                </a:solidFill>
                <a:effectLst/>
                <a:latin typeface="+mn-lt"/>
                <a:ea typeface="+mn-ea"/>
                <a:cs typeface="+mn-cs"/>
              </a:rPr>
              <a:t>bit = 0: the extent is either dedicated or is a mixed extent with no unallocated pages (essentially the same situation given that the SGAM is used to find mixed extents with unallocated pages)</a:t>
            </a:r>
          </a:p>
          <a:p>
            <a:endParaRPr lang="en-US" dirty="0"/>
          </a:p>
        </p:txBody>
      </p:sp>
      <p:sp>
        <p:nvSpPr>
          <p:cNvPr id="4" name="Slide Number Placeholder 3"/>
          <p:cNvSpPr>
            <a:spLocks noGrp="1"/>
          </p:cNvSpPr>
          <p:nvPr>
            <p:ph type="sldNum" sz="quarter" idx="10"/>
          </p:nvPr>
        </p:nvSpPr>
        <p:spPr/>
        <p:txBody>
          <a:bodyPr/>
          <a:lstStyle/>
          <a:p>
            <a:fld id="{590DF2EF-DC28-4465-88F0-C2F625AC69C5}" type="slidenum">
              <a:rPr lang="en-US" smtClean="0"/>
              <a:t>14</a:t>
            </a:fld>
            <a:endParaRPr lang="en-US"/>
          </a:p>
        </p:txBody>
      </p:sp>
    </p:spTree>
    <p:extLst>
      <p:ext uri="{BB962C8B-B14F-4D97-AF65-F5344CB8AC3E}">
        <p14:creationId xmlns:p14="http://schemas.microsoft.com/office/powerpoint/2010/main" val="138375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Transactions - Free Space in </a:t>
            </a:r>
            <a:r>
              <a:rPr lang="en-GB" dirty="0" err="1" smtClean="0"/>
              <a:t>TempDB</a:t>
            </a:r>
            <a:r>
              <a:rPr lang="en-GB" dirty="0" smtClean="0"/>
              <a:t>(KB): </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Transactions – Snapshot Transactions: The total number of active snapshot transactions.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dirty="0"/>
          </a:p>
        </p:txBody>
      </p:sp>
      <p:sp>
        <p:nvSpPr>
          <p:cNvPr id="4" name="Slide Number Placeholder 3"/>
          <p:cNvSpPr>
            <a:spLocks noGrp="1"/>
          </p:cNvSpPr>
          <p:nvPr>
            <p:ph type="sldNum" sz="quarter" idx="10"/>
          </p:nvPr>
        </p:nvSpPr>
        <p:spPr/>
        <p:txBody>
          <a:bodyPr/>
          <a:lstStyle/>
          <a:p>
            <a:fld id="{590DF2EF-DC28-4465-88F0-C2F625AC69C5}" type="slidenum">
              <a:rPr lang="en-US" smtClean="0"/>
              <a:t>33</a:t>
            </a:fld>
            <a:endParaRPr lang="en-US"/>
          </a:p>
        </p:txBody>
      </p:sp>
    </p:spTree>
    <p:extLst>
      <p:ext uri="{BB962C8B-B14F-4D97-AF65-F5344CB8AC3E}">
        <p14:creationId xmlns:p14="http://schemas.microsoft.com/office/powerpoint/2010/main" val="4200246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061CB-E012-7648-B0A5-F416BF2E6B0F}" type="slidenum">
              <a:rPr lang="en-US" smtClean="0"/>
              <a:t>41</a:t>
            </a:fld>
            <a:endParaRPr lang="en-US"/>
          </a:p>
        </p:txBody>
      </p:sp>
    </p:spTree>
    <p:extLst>
      <p:ext uri="{BB962C8B-B14F-4D97-AF65-F5344CB8AC3E}">
        <p14:creationId xmlns:p14="http://schemas.microsoft.com/office/powerpoint/2010/main" val="245297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1143000" y="685800"/>
            <a:ext cx="4572000" cy="3429000"/>
          </a:xfrm>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42</a:t>
            </a:fld>
            <a:endParaRPr lang="en-US" dirty="0"/>
          </a:p>
        </p:txBody>
      </p:sp>
    </p:spTree>
    <p:extLst>
      <p:ext uri="{BB962C8B-B14F-4D97-AF65-F5344CB8AC3E}">
        <p14:creationId xmlns:p14="http://schemas.microsoft.com/office/powerpoint/2010/main" val="2514092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normAutofit/>
          </a:bodyPr>
          <a:lstStyle>
            <a:lvl1pPr algn="ctr">
              <a:defRPr sz="2400" b="1">
                <a:solidFill>
                  <a:schemeClr val="tx1"/>
                </a:solidFill>
              </a:defRPr>
            </a:lvl1pPr>
          </a:lstStyle>
          <a:p>
            <a:r>
              <a:rPr lang="pl-PL" smtClean="0"/>
              <a:t>Kliknij, aby edytować styl</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400" b="1">
                <a:solidFill>
                  <a:srgbClr val="1F497D"/>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pl-PL" smtClean="0"/>
              <a:t>Kliknij, aby edytować styl wzorca podtytułu</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7201" y="70846"/>
            <a:ext cx="1192817" cy="119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0"/>
          </p:nvPr>
        </p:nvSpPr>
        <p:spPr/>
        <p:txBody>
          <a:bodyPr/>
          <a:lstStyle/>
          <a:p>
            <a:endParaRPr lang="en-US" dirty="0"/>
          </a:p>
        </p:txBody>
      </p:sp>
      <p:pic>
        <p:nvPicPr>
          <p:cNvPr id="5" name="Obraz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456" y="253014"/>
            <a:ext cx="3647870" cy="879336"/>
          </a:xfrm>
          <a:prstGeom prst="rect">
            <a:avLst/>
          </a:prstGeom>
        </p:spPr>
      </p:pic>
      <p:pic>
        <p:nvPicPr>
          <p:cNvPr id="6" name="Obraz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79941" y="272422"/>
            <a:ext cx="2739662" cy="794761"/>
          </a:xfrm>
          <a:prstGeom prst="rect">
            <a:avLst/>
          </a:prstGeom>
        </p:spPr>
      </p:pic>
    </p:spTree>
    <p:extLst>
      <p:ext uri="{BB962C8B-B14F-4D97-AF65-F5344CB8AC3E}">
        <p14:creationId xmlns:p14="http://schemas.microsoft.com/office/powerpoint/2010/main" val="426097478"/>
      </p:ext>
    </p:extLst>
  </p:cSld>
  <p:clrMapOvr>
    <a:masterClrMapping/>
  </p:clrMapOvr>
  <p:timing>
    <p:tnLst>
      <p:par>
        <p:cTn id="1" dur="indefinite" restart="never" nodeType="tmRoot"/>
      </p:par>
    </p:tnLst>
  </p:timing>
  <p:hf sldNum="0" hd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a:p>
        </p:txBody>
      </p:sp>
      <p:sp>
        <p:nvSpPr>
          <p:cNvPr id="3" name="Vertical Text Placeholder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6" name="Slide Number Placeholder 5"/>
          <p:cNvSpPr>
            <a:spLocks noGrp="1"/>
          </p:cNvSpPr>
          <p:nvPr>
            <p:ph type="sldNum" sz="quarter" idx="12"/>
          </p:nvPr>
        </p:nvSpPr>
        <p:spPr>
          <a:xfrm>
            <a:off x="6553200" y="6356358"/>
            <a:ext cx="2133600" cy="365125"/>
          </a:xfrm>
          <a:prstGeom prst="rect">
            <a:avLst/>
          </a:prstGeom>
        </p:spPr>
        <p:txBody>
          <a:bodyPr/>
          <a:lstStyle/>
          <a:p>
            <a:fld id="{3457C668-3E57-4286-B92A-7784B7450126}" type="slidenum">
              <a:rPr lang="en-US" smtClean="0"/>
              <a:pPr/>
              <a:t>‹#›</a:t>
            </a:fld>
            <a:endParaRPr lang="en-US" dirty="0"/>
          </a:p>
        </p:txBody>
      </p:sp>
      <p:sp>
        <p:nvSpPr>
          <p:cNvPr id="5" name="Footer Placeholder 4"/>
          <p:cNvSpPr>
            <a:spLocks noGrp="1"/>
          </p:cNvSpPr>
          <p:nvPr>
            <p:ph type="ftr" sz="quarter" idx="11"/>
          </p:nvPr>
        </p:nvSpPr>
        <p:spPr>
          <a:xfrm>
            <a:off x="2552700" y="6400801"/>
            <a:ext cx="4038600" cy="381000"/>
          </a:xfrm>
        </p:spPr>
        <p:txBody>
          <a:bodyPr/>
          <a:lstStyle>
            <a:lvl1pPr>
              <a:defRPr sz="1050" b="1">
                <a:solidFill>
                  <a:schemeClr val="bg1"/>
                </a:solidFill>
              </a:defRPr>
            </a:lvl1pPr>
          </a:lstStyle>
          <a:p>
            <a:r>
              <a:rPr lang="pl-PL" dirty="0" err="1" smtClean="0"/>
              <a:t>SQLDay</a:t>
            </a:r>
            <a:r>
              <a:rPr lang="pl-PL" dirty="0" smtClean="0"/>
              <a:t> 2017</a:t>
            </a:r>
          </a:p>
        </p:txBody>
      </p:sp>
    </p:spTree>
    <p:extLst>
      <p:ext uri="{BB962C8B-B14F-4D97-AF65-F5344CB8AC3E}">
        <p14:creationId xmlns:p14="http://schemas.microsoft.com/office/powerpoint/2010/main" val="2730682691"/>
      </p:ext>
    </p:extLst>
  </p:cSld>
  <p:clrMapOvr>
    <a:masterClrMapping/>
  </p:clrMapOvr>
  <p:timing>
    <p:tnLst>
      <p:par>
        <p:cTn id="1" dur="indefinite" restart="never" nodeType="tmRoot"/>
      </p:par>
    </p:tnLst>
  </p:timing>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pl-PL" smtClean="0"/>
              <a:t>Kliknij, aby edytować styl</a:t>
            </a:r>
            <a:endParaRPr lang="en-US"/>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6" name="Slide Number Placeholder 5"/>
          <p:cNvSpPr>
            <a:spLocks noGrp="1"/>
          </p:cNvSpPr>
          <p:nvPr>
            <p:ph type="sldNum" sz="quarter" idx="12"/>
          </p:nvPr>
        </p:nvSpPr>
        <p:spPr>
          <a:xfrm>
            <a:off x="6553200" y="6356358"/>
            <a:ext cx="2133600" cy="365125"/>
          </a:xfrm>
          <a:prstGeom prst="rect">
            <a:avLst/>
          </a:prstGeom>
        </p:spPr>
        <p:txBody>
          <a:bodyPr/>
          <a:lstStyle/>
          <a:p>
            <a:fld id="{3457C668-3E57-4286-B92A-7784B7450126}" type="slidenum">
              <a:rPr lang="en-US" smtClean="0"/>
              <a:pPr/>
              <a:t>‹#›</a:t>
            </a:fld>
            <a:endParaRPr lang="en-US" dirty="0"/>
          </a:p>
        </p:txBody>
      </p:sp>
      <p:sp>
        <p:nvSpPr>
          <p:cNvPr id="7" name="Footer Placeholder 4"/>
          <p:cNvSpPr>
            <a:spLocks noGrp="1"/>
          </p:cNvSpPr>
          <p:nvPr>
            <p:ph type="ftr" sz="quarter" idx="11"/>
          </p:nvPr>
        </p:nvSpPr>
        <p:spPr>
          <a:xfrm>
            <a:off x="2552700" y="6400801"/>
            <a:ext cx="4038600" cy="381000"/>
          </a:xfrm>
        </p:spPr>
        <p:txBody>
          <a:bodyPr/>
          <a:lstStyle>
            <a:lvl1pPr>
              <a:defRPr sz="1050" b="1">
                <a:solidFill>
                  <a:schemeClr val="bg1"/>
                </a:solidFill>
              </a:defRPr>
            </a:lvl1pPr>
          </a:lstStyle>
          <a:p>
            <a:r>
              <a:rPr lang="pl-PL" dirty="0" err="1" smtClean="0"/>
              <a:t>SQLDay</a:t>
            </a:r>
            <a:r>
              <a:rPr lang="pl-PL" dirty="0" smtClean="0"/>
              <a:t> 2017</a:t>
            </a:r>
          </a:p>
        </p:txBody>
      </p:sp>
    </p:spTree>
    <p:extLst>
      <p:ext uri="{BB962C8B-B14F-4D97-AF65-F5344CB8AC3E}">
        <p14:creationId xmlns:p14="http://schemas.microsoft.com/office/powerpoint/2010/main" val="755144808"/>
      </p:ext>
    </p:extLst>
  </p:cSld>
  <p:clrMapOvr>
    <a:masterClrMapping/>
  </p:clrMapOvr>
  <p:timing>
    <p:tnLst>
      <p:par>
        <p:cTn id="1" dur="indefinite" restart="never" nodeType="tmRoot"/>
      </p:par>
    </p:tnLst>
  </p:timing>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Col,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6" name="Content Placeholder 9"/>
          <p:cNvSpPr>
            <a:spLocks noGrp="1"/>
          </p:cNvSpPr>
          <p:nvPr>
            <p:ph sz="quarter" idx="12" hasCustomPrompt="1"/>
          </p:nvPr>
        </p:nvSpPr>
        <p:spPr>
          <a:xfrm>
            <a:off x="457200" y="1187452"/>
            <a:ext cx="3746500" cy="4754563"/>
          </a:xfrm>
        </p:spPr>
        <p:txBody>
          <a:bodyPr/>
          <a:lstStyle>
            <a:lvl1pPr marL="171450" indent="-171450">
              <a:lnSpc>
                <a:spcPct val="95000"/>
              </a:lnSpc>
              <a:spcBef>
                <a:spcPts val="1050"/>
              </a:spcBef>
              <a:spcAft>
                <a:spcPts val="0"/>
              </a:spcAft>
              <a:buClr>
                <a:schemeClr val="accent2"/>
              </a:buClr>
              <a:buSzPct val="100000"/>
              <a:buFont typeface="Arial" pitchFamily="34" charset="0"/>
              <a:buChar char="•"/>
              <a:defRPr baseline="0">
                <a:solidFill>
                  <a:schemeClr val="tx1">
                    <a:lumMod val="75000"/>
                  </a:schemeClr>
                </a:solidFill>
              </a:defRPr>
            </a:lvl1pPr>
            <a:lvl2pPr marL="342900" indent="-172641">
              <a:lnSpc>
                <a:spcPct val="95000"/>
              </a:lnSpc>
              <a:spcBef>
                <a:spcPts val="525"/>
              </a:spcBef>
              <a:spcAft>
                <a:spcPts val="0"/>
              </a:spcAft>
              <a:buClr>
                <a:schemeClr val="accent2"/>
              </a:buClr>
              <a:buFontTx/>
              <a:buChar char="–"/>
              <a:defRPr sz="1350">
                <a:solidFill>
                  <a:schemeClr val="tx1"/>
                </a:solidFill>
              </a:defRPr>
            </a:lvl2pPr>
            <a:lvl3pPr marL="514350" indent="-173831">
              <a:lnSpc>
                <a:spcPct val="95000"/>
              </a:lnSpc>
              <a:spcBef>
                <a:spcPts val="525"/>
              </a:spcBef>
              <a:spcAft>
                <a:spcPts val="0"/>
              </a:spcAft>
              <a:buClr>
                <a:schemeClr val="accent2"/>
              </a:buClr>
              <a:buFontTx/>
              <a:buChar char="–"/>
              <a:defRPr sz="1050">
                <a:solidFill>
                  <a:schemeClr val="tx1"/>
                </a:solidFill>
              </a:defRPr>
            </a:lvl3pPr>
            <a:lvl4pPr marL="685800" indent="-175022">
              <a:lnSpc>
                <a:spcPct val="95000"/>
              </a:lnSpc>
              <a:spcBef>
                <a:spcPts val="525"/>
              </a:spcBef>
              <a:spcAft>
                <a:spcPts val="0"/>
              </a:spcAft>
              <a:buClr>
                <a:schemeClr val="accent2"/>
              </a:buClr>
              <a:buFontTx/>
              <a:buChar char="–"/>
              <a:defRPr sz="1050">
                <a:solidFill>
                  <a:schemeClr val="tx1"/>
                </a:solidFill>
              </a:defRPr>
            </a:lvl4pPr>
            <a:lvl5pPr marL="857250" indent="-173831">
              <a:lnSpc>
                <a:spcPct val="95000"/>
              </a:lnSpc>
              <a:spcBef>
                <a:spcPts val="525"/>
              </a:spcBef>
              <a:spcAft>
                <a:spcPts val="0"/>
              </a:spcAft>
              <a:buClr>
                <a:schemeClr val="accent2"/>
              </a:buClr>
              <a:buFontTx/>
              <a:buChar char="–"/>
              <a:defRPr sz="1050">
                <a:solidFill>
                  <a:schemeClr val="tx1"/>
                </a:solidFill>
              </a:defRPr>
            </a:lvl5pPr>
            <a:lvl6pPr marL="1028700" indent="-176213">
              <a:lnSpc>
                <a:spcPct val="95000"/>
              </a:lnSpc>
              <a:spcBef>
                <a:spcPts val="525"/>
              </a:spcBef>
              <a:spcAft>
                <a:spcPts val="0"/>
              </a:spcAft>
              <a:buClr>
                <a:schemeClr val="accent2"/>
              </a:buClr>
              <a:buFontTx/>
              <a:buChar char="–"/>
              <a:defRPr sz="1050" baseline="0">
                <a:solidFill>
                  <a:schemeClr val="tx1"/>
                </a:solidFill>
              </a:defRPr>
            </a:lvl6pPr>
            <a:lvl7pPr marL="1200150" indent="-170260">
              <a:lnSpc>
                <a:spcPct val="95000"/>
              </a:lnSpc>
              <a:spcBef>
                <a:spcPts val="525"/>
              </a:spcBef>
              <a:spcAft>
                <a:spcPts val="0"/>
              </a:spcAft>
              <a:buClr>
                <a:schemeClr val="accent2"/>
              </a:buClr>
              <a:buFontTx/>
              <a:buChar char="–"/>
              <a:defRPr sz="1050" baseline="0">
                <a:solidFill>
                  <a:schemeClr val="tx1"/>
                </a:solidFill>
              </a:defRPr>
            </a:lvl7pPr>
            <a:lvl8pPr marL="1371600" indent="-170260">
              <a:lnSpc>
                <a:spcPct val="95000"/>
              </a:lnSpc>
              <a:spcBef>
                <a:spcPts val="525"/>
              </a:spcBef>
              <a:spcAft>
                <a:spcPts val="0"/>
              </a:spcAft>
              <a:buClr>
                <a:schemeClr val="accent2"/>
              </a:buClr>
              <a:buFontTx/>
              <a:buChar char="–"/>
              <a:defRPr sz="1050" baseline="0">
                <a:solidFill>
                  <a:schemeClr val="tx1"/>
                </a:solidFill>
              </a:defRPr>
            </a:lvl8pPr>
            <a:lvl9pPr>
              <a:buClr>
                <a:schemeClr val="accent2"/>
              </a:buClr>
              <a:defRPr baseline="0">
                <a:solidFill>
                  <a:schemeClr val="tx1"/>
                </a:solidFill>
              </a:defRPr>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p:txBody>
      </p:sp>
      <p:sp>
        <p:nvSpPr>
          <p:cNvPr id="7" name="Content Placeholder 9"/>
          <p:cNvSpPr>
            <a:spLocks noGrp="1"/>
          </p:cNvSpPr>
          <p:nvPr>
            <p:ph sz="quarter" idx="13" hasCustomPrompt="1"/>
          </p:nvPr>
        </p:nvSpPr>
        <p:spPr>
          <a:xfrm>
            <a:off x="4483101" y="1187452"/>
            <a:ext cx="3748088" cy="4754563"/>
          </a:xfrm>
        </p:spPr>
        <p:txBody>
          <a:bodyPr/>
          <a:lstStyle>
            <a:lvl1pPr marL="171450" indent="-171450">
              <a:lnSpc>
                <a:spcPct val="95000"/>
              </a:lnSpc>
              <a:spcBef>
                <a:spcPts val="1050"/>
              </a:spcBef>
              <a:spcAft>
                <a:spcPts val="0"/>
              </a:spcAft>
              <a:buClr>
                <a:schemeClr val="accent2"/>
              </a:buClr>
              <a:buSzPct val="100000"/>
              <a:buFont typeface="Arial"/>
              <a:buChar char="•"/>
              <a:defRPr baseline="0">
                <a:solidFill>
                  <a:schemeClr val="tx1">
                    <a:lumMod val="75000"/>
                  </a:schemeClr>
                </a:solidFill>
              </a:defRPr>
            </a:lvl1pPr>
            <a:lvl2pPr marL="342900" indent="-172641">
              <a:lnSpc>
                <a:spcPct val="95000"/>
              </a:lnSpc>
              <a:spcBef>
                <a:spcPts val="525"/>
              </a:spcBef>
              <a:spcAft>
                <a:spcPts val="0"/>
              </a:spcAft>
              <a:buClr>
                <a:schemeClr val="accent2"/>
              </a:buClr>
              <a:buSzPct val="100000"/>
              <a:buFontTx/>
              <a:buChar char="–"/>
              <a:defRPr sz="1350">
                <a:solidFill>
                  <a:schemeClr val="tx1"/>
                </a:solidFill>
              </a:defRPr>
            </a:lvl2pPr>
            <a:lvl3pPr marL="514350" indent="-173831">
              <a:lnSpc>
                <a:spcPct val="95000"/>
              </a:lnSpc>
              <a:spcBef>
                <a:spcPts val="525"/>
              </a:spcBef>
              <a:spcAft>
                <a:spcPts val="0"/>
              </a:spcAft>
              <a:buClr>
                <a:schemeClr val="accent2"/>
              </a:buClr>
              <a:buSzPct val="100000"/>
              <a:buFontTx/>
              <a:buChar char="–"/>
              <a:defRPr sz="1050">
                <a:solidFill>
                  <a:schemeClr val="tx1"/>
                </a:solidFill>
              </a:defRPr>
            </a:lvl3pPr>
            <a:lvl4pPr marL="685800" indent="-175022">
              <a:lnSpc>
                <a:spcPct val="95000"/>
              </a:lnSpc>
              <a:spcBef>
                <a:spcPts val="525"/>
              </a:spcBef>
              <a:spcAft>
                <a:spcPts val="0"/>
              </a:spcAft>
              <a:buClr>
                <a:schemeClr val="accent2"/>
              </a:buClr>
              <a:buSzPct val="100000"/>
              <a:buFontTx/>
              <a:buChar char="–"/>
              <a:defRPr sz="1050">
                <a:solidFill>
                  <a:schemeClr val="tx1"/>
                </a:solidFill>
              </a:defRPr>
            </a:lvl4pPr>
            <a:lvl5pPr marL="857250" indent="-173831">
              <a:lnSpc>
                <a:spcPct val="95000"/>
              </a:lnSpc>
              <a:spcBef>
                <a:spcPts val="525"/>
              </a:spcBef>
              <a:spcAft>
                <a:spcPts val="0"/>
              </a:spcAft>
              <a:buClr>
                <a:schemeClr val="accent2"/>
              </a:buClr>
              <a:buSzPct val="100000"/>
              <a:buFontTx/>
              <a:buChar char="–"/>
              <a:defRPr sz="1050">
                <a:solidFill>
                  <a:schemeClr val="tx1"/>
                </a:solidFill>
              </a:defRPr>
            </a:lvl5pPr>
            <a:lvl6pPr marL="1028700" indent="-176213">
              <a:lnSpc>
                <a:spcPct val="95000"/>
              </a:lnSpc>
              <a:spcBef>
                <a:spcPts val="525"/>
              </a:spcBef>
              <a:spcAft>
                <a:spcPts val="0"/>
              </a:spcAft>
              <a:buClr>
                <a:schemeClr val="accent2"/>
              </a:buClr>
              <a:buFontTx/>
              <a:buChar char="–"/>
              <a:defRPr sz="1050">
                <a:solidFill>
                  <a:schemeClr val="tx1"/>
                </a:solidFill>
              </a:defRPr>
            </a:lvl6pPr>
            <a:lvl7pPr marL="1200150" indent="-170260">
              <a:lnSpc>
                <a:spcPct val="95000"/>
              </a:lnSpc>
              <a:spcBef>
                <a:spcPts val="525"/>
              </a:spcBef>
              <a:spcAft>
                <a:spcPts val="0"/>
              </a:spcAft>
              <a:buClr>
                <a:schemeClr val="accent2"/>
              </a:buClr>
              <a:buFontTx/>
              <a:buChar char="–"/>
              <a:defRPr sz="1050">
                <a:solidFill>
                  <a:schemeClr val="tx1"/>
                </a:solidFill>
              </a:defRPr>
            </a:lvl7pPr>
            <a:lvl8pPr marL="1371600" indent="-170260">
              <a:lnSpc>
                <a:spcPct val="95000"/>
              </a:lnSpc>
              <a:spcBef>
                <a:spcPts val="525"/>
              </a:spcBef>
              <a:spcAft>
                <a:spcPts val="0"/>
              </a:spcAft>
              <a:buClr>
                <a:schemeClr val="accent2"/>
              </a:buClr>
              <a:buFontTx/>
              <a:buChar char="–"/>
              <a:defRPr sz="1050">
                <a:solidFill>
                  <a:schemeClr val="tx1"/>
                </a:solidFill>
              </a:defRPr>
            </a:lvl8pPr>
            <a:lvl9pPr>
              <a:buClr>
                <a:schemeClr val="accent2"/>
              </a:buClr>
              <a:defRPr>
                <a:solidFill>
                  <a:schemeClr val="tx1"/>
                </a:solidFill>
              </a:defRPr>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p:txBody>
      </p:sp>
    </p:spTree>
    <p:extLst>
      <p:ext uri="{BB962C8B-B14F-4D97-AF65-F5344CB8AC3E}">
        <p14:creationId xmlns:p14="http://schemas.microsoft.com/office/powerpoint/2010/main" val="33603603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457200"/>
            <a:ext cx="3657600" cy="36576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4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197971316"/>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a:p>
        </p:txBody>
      </p:sp>
      <p:sp>
        <p:nvSpPr>
          <p:cNvPr id="3" name="Content Placeholder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6" name="Slide Number Placeholder 5"/>
          <p:cNvSpPr>
            <a:spLocks noGrp="1"/>
          </p:cNvSpPr>
          <p:nvPr>
            <p:ph type="sldNum" sz="quarter" idx="12"/>
          </p:nvPr>
        </p:nvSpPr>
        <p:spPr>
          <a:xfrm>
            <a:off x="6553200" y="6356358"/>
            <a:ext cx="2133600" cy="365125"/>
          </a:xfrm>
          <a:prstGeom prst="rect">
            <a:avLst/>
          </a:prstGeom>
        </p:spPr>
        <p:txBody>
          <a:bodyPr/>
          <a:lstStyle>
            <a:lvl1pPr>
              <a:defRPr>
                <a:solidFill>
                  <a:schemeClr val="bg1"/>
                </a:solidFill>
              </a:defRPr>
            </a:lvl1pPr>
          </a:lstStyle>
          <a:p>
            <a:fld id="{3457C668-3E57-4286-B92A-7784B7450126}" type="slidenum">
              <a:rPr lang="en-US" smtClean="0"/>
              <a:pPr/>
              <a:t>‹#›</a:t>
            </a:fld>
            <a:endParaRPr lang="en-US" dirty="0"/>
          </a:p>
        </p:txBody>
      </p:sp>
      <p:sp>
        <p:nvSpPr>
          <p:cNvPr id="7" name="Footer Placeholder 4"/>
          <p:cNvSpPr txBox="1">
            <a:spLocks/>
          </p:cNvSpPr>
          <p:nvPr/>
        </p:nvSpPr>
        <p:spPr>
          <a:xfrm>
            <a:off x="2552700" y="6400800"/>
            <a:ext cx="4038600" cy="381000"/>
          </a:xfrm>
          <a:prstGeom prst="rect">
            <a:avLst/>
          </a:prstGeom>
        </p:spPr>
        <p:txBody>
          <a:bodyPr vert="horz" lIns="68580" tIns="34290" rIns="68580" bIns="34290" rtlCol="0" anchor="ctr"/>
          <a:lstStyle>
            <a:lvl1pPr>
              <a:defRPr sz="1400" b="1">
                <a:solidFill>
                  <a:schemeClr val="bg1"/>
                </a:solidFill>
              </a:defRPr>
            </a:lvl1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pl-PL" sz="1050" b="1" i="0" u="none" strike="noStrike" kern="1200" cap="none" spc="0" normalizeH="0" baseline="0" noProof="0" dirty="0" err="1" smtClean="0">
                <a:ln>
                  <a:noFill/>
                </a:ln>
                <a:solidFill>
                  <a:schemeClr val="bg1"/>
                </a:solidFill>
                <a:effectLst/>
                <a:uLnTx/>
                <a:uFillTx/>
                <a:latin typeface="+mn-lt"/>
                <a:ea typeface="+mn-ea"/>
                <a:cs typeface="+mn-cs"/>
              </a:rPr>
              <a:t>SQLDay</a:t>
            </a:r>
            <a:r>
              <a:rPr kumimoji="0" lang="pl-PL" sz="1050" b="1" i="0" u="none" strike="noStrike" kern="1200" cap="none" spc="0" normalizeH="0" baseline="0" noProof="0" dirty="0" smtClean="0">
                <a:ln>
                  <a:noFill/>
                </a:ln>
                <a:solidFill>
                  <a:schemeClr val="bg1"/>
                </a:solidFill>
                <a:effectLst/>
                <a:uLnTx/>
                <a:uFillTx/>
                <a:latin typeface="+mn-lt"/>
                <a:ea typeface="+mn-ea"/>
                <a:cs typeface="+mn-cs"/>
              </a:rPr>
              <a:t> 2017</a:t>
            </a:r>
          </a:p>
        </p:txBody>
      </p:sp>
    </p:spTree>
    <p:extLst>
      <p:ext uri="{BB962C8B-B14F-4D97-AF65-F5344CB8AC3E}">
        <p14:creationId xmlns:p14="http://schemas.microsoft.com/office/powerpoint/2010/main" val="3812192610"/>
      </p:ext>
    </p:extLst>
  </p:cSld>
  <p:clrMapOvr>
    <a:masterClrMapping/>
  </p:clrMapOvr>
  <p:timing>
    <p:tnLst>
      <p:par>
        <p:cTn id="1" dur="indefinite" restart="never" nodeType="tmRoot"/>
      </p:par>
    </p:tnLst>
  </p:timing>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lvl1pPr>
          </a:lstStyle>
          <a:p>
            <a:r>
              <a:rPr lang="pl-PL" smtClean="0"/>
              <a:t>Kliknij, aby edytować styl</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pl-PL" smtClean="0"/>
              <a:t>Kliknij, aby edytować style wzorca tekstu</a:t>
            </a:r>
          </a:p>
        </p:txBody>
      </p:sp>
      <p:sp>
        <p:nvSpPr>
          <p:cNvPr id="6" name="Slide Number Placeholder 5"/>
          <p:cNvSpPr>
            <a:spLocks noGrp="1"/>
          </p:cNvSpPr>
          <p:nvPr>
            <p:ph type="sldNum" sz="quarter" idx="12"/>
          </p:nvPr>
        </p:nvSpPr>
        <p:spPr>
          <a:xfrm>
            <a:off x="6553200" y="6356358"/>
            <a:ext cx="2133600" cy="365125"/>
          </a:xfrm>
          <a:prstGeom prst="rect">
            <a:avLst/>
          </a:prstGeom>
        </p:spPr>
        <p:txBody>
          <a:bodyPr/>
          <a:lstStyle/>
          <a:p>
            <a:fld id="{3457C668-3E57-4286-B92A-7784B7450126}" type="slidenum">
              <a:rPr lang="en-US" smtClean="0"/>
              <a:pPr/>
              <a:t>‹#›</a:t>
            </a:fld>
            <a:endParaRPr lang="en-US" dirty="0"/>
          </a:p>
        </p:txBody>
      </p:sp>
      <p:sp>
        <p:nvSpPr>
          <p:cNvPr id="7" name="Footer Placeholder 4"/>
          <p:cNvSpPr>
            <a:spLocks noGrp="1"/>
          </p:cNvSpPr>
          <p:nvPr>
            <p:ph type="ftr" sz="quarter" idx="11"/>
          </p:nvPr>
        </p:nvSpPr>
        <p:spPr>
          <a:xfrm>
            <a:off x="2552700" y="6400801"/>
            <a:ext cx="4038600" cy="381000"/>
          </a:xfrm>
        </p:spPr>
        <p:txBody>
          <a:bodyPr/>
          <a:lstStyle>
            <a:lvl1pPr>
              <a:defRPr sz="1050" b="1">
                <a:solidFill>
                  <a:schemeClr val="bg1"/>
                </a:solidFill>
              </a:defRPr>
            </a:lvl1pPr>
          </a:lstStyle>
          <a:p>
            <a:r>
              <a:rPr lang="pl-PL" dirty="0" err="1" smtClean="0"/>
              <a:t>SQLDay</a:t>
            </a:r>
            <a:r>
              <a:rPr lang="pl-PL" dirty="0" smtClean="0"/>
              <a:t> 2017</a:t>
            </a:r>
          </a:p>
        </p:txBody>
      </p:sp>
    </p:spTree>
    <p:extLst>
      <p:ext uri="{BB962C8B-B14F-4D97-AF65-F5344CB8AC3E}">
        <p14:creationId xmlns:p14="http://schemas.microsoft.com/office/powerpoint/2010/main" val="2857959542"/>
      </p:ext>
    </p:extLst>
  </p:cSld>
  <p:clrMapOvr>
    <a:masterClrMapping/>
  </p:clrMapOvr>
  <p:timing>
    <p:tnLst>
      <p:par>
        <p:cT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7" name="Slide Number Placeholder 6"/>
          <p:cNvSpPr>
            <a:spLocks noGrp="1"/>
          </p:cNvSpPr>
          <p:nvPr>
            <p:ph type="sldNum" sz="quarter" idx="12"/>
          </p:nvPr>
        </p:nvSpPr>
        <p:spPr>
          <a:xfrm>
            <a:off x="6553200" y="6356358"/>
            <a:ext cx="21336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2552700" y="6400801"/>
            <a:ext cx="4038600" cy="381000"/>
          </a:xfrm>
        </p:spPr>
        <p:txBody>
          <a:bodyPr/>
          <a:lstStyle>
            <a:lvl1pPr>
              <a:defRPr sz="1050" b="1">
                <a:solidFill>
                  <a:schemeClr val="bg1"/>
                </a:solidFill>
              </a:defRPr>
            </a:lvl1pPr>
          </a:lstStyle>
          <a:p>
            <a:r>
              <a:rPr lang="pl-PL" dirty="0" err="1" smtClean="0"/>
              <a:t>SQLDay</a:t>
            </a:r>
            <a:r>
              <a:rPr lang="pl-PL" dirty="0" smtClean="0"/>
              <a:t> 2017</a:t>
            </a:r>
          </a:p>
        </p:txBody>
      </p:sp>
    </p:spTree>
    <p:extLst>
      <p:ext uri="{BB962C8B-B14F-4D97-AF65-F5344CB8AC3E}">
        <p14:creationId xmlns:p14="http://schemas.microsoft.com/office/powerpoint/2010/main" val="216900796"/>
      </p:ext>
    </p:extLst>
  </p:cSld>
  <p:clrMapOvr>
    <a:masterClrMapping/>
  </p:clrMapOvr>
  <p:timing>
    <p:tnLst>
      <p:par>
        <p:cT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smtClean="0"/>
              <a:t>Kliknij, aby edytować styl</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pl-PL" smtClean="0"/>
              <a:t>Kliknij, aby edytować style wzorca tekstu</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pl-PL" smtClean="0"/>
              <a:t>Kliknij, aby edytować style wzorca tekstu</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9" name="Slide Number Placeholder 8"/>
          <p:cNvSpPr>
            <a:spLocks noGrp="1"/>
          </p:cNvSpPr>
          <p:nvPr>
            <p:ph type="sldNum" sz="quarter" idx="12"/>
          </p:nvPr>
        </p:nvSpPr>
        <p:spPr>
          <a:xfrm>
            <a:off x="6553200" y="6356358"/>
            <a:ext cx="2133600" cy="365125"/>
          </a:xfrm>
          <a:prstGeom prst="rect">
            <a:avLst/>
          </a:prstGeom>
        </p:spPr>
        <p:txBody>
          <a:bodyPr/>
          <a:lstStyle/>
          <a:p>
            <a:fld id="{3457C668-3E57-4286-B92A-7784B7450126}" type="slidenum">
              <a:rPr lang="en-US" smtClean="0"/>
              <a:pPr/>
              <a:t>‹#›</a:t>
            </a:fld>
            <a:endParaRPr lang="en-US" dirty="0"/>
          </a:p>
        </p:txBody>
      </p:sp>
      <p:sp>
        <p:nvSpPr>
          <p:cNvPr id="10" name="Footer Placeholder 4"/>
          <p:cNvSpPr>
            <a:spLocks noGrp="1"/>
          </p:cNvSpPr>
          <p:nvPr>
            <p:ph type="ftr" sz="quarter" idx="11"/>
          </p:nvPr>
        </p:nvSpPr>
        <p:spPr>
          <a:xfrm>
            <a:off x="2552700" y="6400801"/>
            <a:ext cx="4038600" cy="381000"/>
          </a:xfrm>
        </p:spPr>
        <p:txBody>
          <a:bodyPr/>
          <a:lstStyle>
            <a:lvl1pPr marL="0" marR="0" indent="0" algn="ctr" defTabSz="685783" rtl="0" eaLnBrk="1" fontAlgn="auto" latinLnBrk="0" hangingPunct="1">
              <a:lnSpc>
                <a:spcPct val="100000"/>
              </a:lnSpc>
              <a:spcBef>
                <a:spcPts val="0"/>
              </a:spcBef>
              <a:spcAft>
                <a:spcPts val="0"/>
              </a:spcAft>
              <a:buClrTx/>
              <a:buSzTx/>
              <a:buFontTx/>
              <a:buNone/>
              <a:tabLst/>
              <a:defRPr sz="1050" b="1">
                <a:solidFill>
                  <a:schemeClr val="bg1"/>
                </a:solidFill>
              </a:defRPr>
            </a:lvl1pPr>
          </a:lstStyle>
          <a:p>
            <a:pPr>
              <a:defRPr/>
            </a:pPr>
            <a:r>
              <a:rPr lang="pl-PL" dirty="0" err="1" smtClean="0"/>
              <a:t>SQLDay</a:t>
            </a:r>
            <a:r>
              <a:rPr lang="pl-PL" dirty="0" smtClean="0"/>
              <a:t> 2017</a:t>
            </a:r>
          </a:p>
        </p:txBody>
      </p:sp>
    </p:spTree>
    <p:extLst>
      <p:ext uri="{BB962C8B-B14F-4D97-AF65-F5344CB8AC3E}">
        <p14:creationId xmlns:p14="http://schemas.microsoft.com/office/powerpoint/2010/main" val="671104422"/>
      </p:ext>
    </p:extLst>
  </p:cSld>
  <p:clrMapOvr>
    <a:masterClrMapping/>
  </p:clrMapOvr>
  <p:timing>
    <p:tnLst>
      <p:par>
        <p:cTn id="1" dur="indefinite" restart="never" nodeType="tmRoot"/>
      </p:par>
    </p:tnLst>
  </p:timing>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a:p>
        </p:txBody>
      </p:sp>
      <p:sp>
        <p:nvSpPr>
          <p:cNvPr id="5" name="Slide Number Placeholder 4"/>
          <p:cNvSpPr>
            <a:spLocks noGrp="1"/>
          </p:cNvSpPr>
          <p:nvPr>
            <p:ph type="sldNum" sz="quarter" idx="12"/>
          </p:nvPr>
        </p:nvSpPr>
        <p:spPr>
          <a:xfrm>
            <a:off x="6553200" y="6356358"/>
            <a:ext cx="2133600" cy="365125"/>
          </a:xfrm>
          <a:prstGeom prst="rect">
            <a:avLst/>
          </a:prstGeom>
        </p:spPr>
        <p:txBody>
          <a:bodyPr/>
          <a:lstStyle/>
          <a:p>
            <a:fld id="{3457C668-3E57-4286-B92A-7784B7450126}" type="slidenum">
              <a:rPr lang="en-US" smtClean="0"/>
              <a:pPr/>
              <a:t>‹#›</a:t>
            </a:fld>
            <a:endParaRPr lang="en-US" dirty="0"/>
          </a:p>
        </p:txBody>
      </p:sp>
      <p:sp>
        <p:nvSpPr>
          <p:cNvPr id="6" name="Footer Placeholder 4"/>
          <p:cNvSpPr>
            <a:spLocks noGrp="1"/>
          </p:cNvSpPr>
          <p:nvPr>
            <p:ph type="ftr" sz="quarter" idx="11"/>
          </p:nvPr>
        </p:nvSpPr>
        <p:spPr>
          <a:xfrm>
            <a:off x="2552700" y="6400801"/>
            <a:ext cx="4038600" cy="381000"/>
          </a:xfrm>
        </p:spPr>
        <p:txBody>
          <a:bodyPr/>
          <a:lstStyle>
            <a:lvl1pPr marL="0" marR="0" indent="0" algn="ctr" defTabSz="685783" rtl="0" eaLnBrk="1" fontAlgn="auto" latinLnBrk="0" hangingPunct="1">
              <a:lnSpc>
                <a:spcPct val="100000"/>
              </a:lnSpc>
              <a:spcBef>
                <a:spcPts val="0"/>
              </a:spcBef>
              <a:spcAft>
                <a:spcPts val="0"/>
              </a:spcAft>
              <a:buClrTx/>
              <a:buSzTx/>
              <a:buFontTx/>
              <a:buNone/>
              <a:tabLst/>
              <a:defRPr sz="1050" b="1">
                <a:solidFill>
                  <a:schemeClr val="bg1"/>
                </a:solidFill>
              </a:defRPr>
            </a:lvl1pPr>
          </a:lstStyle>
          <a:p>
            <a:pPr>
              <a:defRPr/>
            </a:pPr>
            <a:r>
              <a:rPr lang="pl-PL" dirty="0" err="1" smtClean="0"/>
              <a:t>SQLDay</a:t>
            </a:r>
            <a:r>
              <a:rPr lang="pl-PL" dirty="0" smtClean="0"/>
              <a:t> 2017</a:t>
            </a:r>
          </a:p>
        </p:txBody>
      </p:sp>
    </p:spTree>
    <p:extLst>
      <p:ext uri="{BB962C8B-B14F-4D97-AF65-F5344CB8AC3E}">
        <p14:creationId xmlns:p14="http://schemas.microsoft.com/office/powerpoint/2010/main" val="2609934172"/>
      </p:ext>
    </p:extLst>
  </p:cSld>
  <p:clrMapOvr>
    <a:masterClrMapping/>
  </p:clrMapOvr>
  <p:timing>
    <p:tnLst>
      <p:par>
        <p:cTn id="1" dur="indefinite" restart="never" nodeType="tmRoot"/>
      </p:par>
    </p:tnLst>
  </p:timing>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8"/>
            <a:ext cx="2133600" cy="365125"/>
          </a:xfrm>
          <a:prstGeom prst="rect">
            <a:avLst/>
          </a:prstGeom>
        </p:spPr>
        <p:txBody>
          <a:bodyPr/>
          <a:lstStyle/>
          <a:p>
            <a:fld id="{3457C668-3E57-4286-B92A-7784B7450126}" type="slidenum">
              <a:rPr lang="en-US" smtClean="0"/>
              <a:pPr/>
              <a:t>‹#›</a:t>
            </a:fld>
            <a:endParaRPr lang="en-US" dirty="0"/>
          </a:p>
        </p:txBody>
      </p:sp>
      <p:sp>
        <p:nvSpPr>
          <p:cNvPr id="5" name="Footer Placeholder 4"/>
          <p:cNvSpPr>
            <a:spLocks noGrp="1"/>
          </p:cNvSpPr>
          <p:nvPr>
            <p:ph type="ftr" sz="quarter" idx="11"/>
          </p:nvPr>
        </p:nvSpPr>
        <p:spPr>
          <a:xfrm>
            <a:off x="2552700" y="6400801"/>
            <a:ext cx="4038600" cy="381000"/>
          </a:xfrm>
        </p:spPr>
        <p:txBody>
          <a:bodyPr/>
          <a:lstStyle>
            <a:lvl1pPr>
              <a:defRPr sz="1050" b="1">
                <a:solidFill>
                  <a:schemeClr val="bg1"/>
                </a:solidFill>
              </a:defRPr>
            </a:lvl1pPr>
          </a:lstStyle>
          <a:p>
            <a:r>
              <a:rPr lang="pl-PL" dirty="0" err="1" smtClean="0"/>
              <a:t>SQLDay</a:t>
            </a:r>
            <a:r>
              <a:rPr lang="pl-PL" dirty="0" smtClean="0"/>
              <a:t> 2017</a:t>
            </a:r>
          </a:p>
        </p:txBody>
      </p:sp>
    </p:spTree>
    <p:extLst>
      <p:ext uri="{BB962C8B-B14F-4D97-AF65-F5344CB8AC3E}">
        <p14:creationId xmlns:p14="http://schemas.microsoft.com/office/powerpoint/2010/main" val="108149127"/>
      </p:ext>
    </p:extLst>
  </p:cSld>
  <p:clrMapOvr>
    <a:masterClrMapping/>
  </p:clrMapOvr>
  <p:timing>
    <p:tnLst>
      <p:par>
        <p:cTn id="1" dur="indefinite" restart="never" nodeType="tmRoot"/>
      </p:par>
    </p:tnLst>
  </p:timing>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pl-PL" smtClean="0"/>
              <a:t>Kliknij, aby edytować styl</a:t>
            </a:r>
            <a:endParaRPr lang="en-US"/>
          </a:p>
        </p:txBody>
      </p:sp>
      <p:sp>
        <p:nvSpPr>
          <p:cNvPr id="3" name="Content Placeholder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pl-PL" smtClean="0"/>
              <a:t>Kliknij, aby edytować style wzorca tekstu</a:t>
            </a:r>
          </a:p>
        </p:txBody>
      </p:sp>
      <p:sp>
        <p:nvSpPr>
          <p:cNvPr id="7" name="Slide Number Placeholder 6"/>
          <p:cNvSpPr>
            <a:spLocks noGrp="1"/>
          </p:cNvSpPr>
          <p:nvPr>
            <p:ph type="sldNum" sz="quarter" idx="12"/>
          </p:nvPr>
        </p:nvSpPr>
        <p:spPr>
          <a:xfrm>
            <a:off x="6553200" y="6356358"/>
            <a:ext cx="21336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2552700" y="6400801"/>
            <a:ext cx="4038600" cy="381000"/>
          </a:xfrm>
        </p:spPr>
        <p:txBody>
          <a:bodyPr/>
          <a:lstStyle>
            <a:lvl1pPr>
              <a:defRPr sz="1050" b="1">
                <a:solidFill>
                  <a:schemeClr val="bg1"/>
                </a:solidFill>
              </a:defRPr>
            </a:lvl1pPr>
          </a:lstStyle>
          <a:p>
            <a:r>
              <a:rPr lang="pl-PL" dirty="0" err="1" smtClean="0"/>
              <a:t>SQLDay</a:t>
            </a:r>
            <a:r>
              <a:rPr lang="pl-PL" dirty="0" smtClean="0"/>
              <a:t> 2017</a:t>
            </a:r>
          </a:p>
        </p:txBody>
      </p:sp>
    </p:spTree>
    <p:extLst>
      <p:ext uri="{BB962C8B-B14F-4D97-AF65-F5344CB8AC3E}">
        <p14:creationId xmlns:p14="http://schemas.microsoft.com/office/powerpoint/2010/main" val="2546647315"/>
      </p:ext>
    </p:extLst>
  </p:cSld>
  <p:clrMapOvr>
    <a:masterClrMapping/>
  </p:clrMapOvr>
  <p:timing>
    <p:tnLst>
      <p:par>
        <p:cTn id="1" dur="indefinite" restart="never" nodeType="tmRoot"/>
      </p:par>
    </p:tnLst>
  </p:timing>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pl-PL" smtClean="0"/>
              <a:t>Kliknij, aby edytować styl</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pl-PL" smtClean="0"/>
              <a:t>Kliknij ikonę, aby dodać obraz</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pl-PL" smtClean="0"/>
              <a:t>Kliknij, aby edytować style wzorca tekstu</a:t>
            </a:r>
          </a:p>
        </p:txBody>
      </p:sp>
      <p:sp>
        <p:nvSpPr>
          <p:cNvPr id="7" name="Slide Number Placeholder 6"/>
          <p:cNvSpPr>
            <a:spLocks noGrp="1"/>
          </p:cNvSpPr>
          <p:nvPr>
            <p:ph type="sldNum" sz="quarter" idx="12"/>
          </p:nvPr>
        </p:nvSpPr>
        <p:spPr>
          <a:xfrm>
            <a:off x="6553200" y="6356358"/>
            <a:ext cx="21336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2552700" y="6400801"/>
            <a:ext cx="4038600" cy="381000"/>
          </a:xfrm>
        </p:spPr>
        <p:txBody>
          <a:bodyPr/>
          <a:lstStyle>
            <a:lvl1pPr>
              <a:defRPr sz="1050" b="1">
                <a:solidFill>
                  <a:schemeClr val="bg1"/>
                </a:solidFill>
              </a:defRPr>
            </a:lvl1pPr>
          </a:lstStyle>
          <a:p>
            <a:r>
              <a:rPr lang="pl-PL" dirty="0" err="1" smtClean="0"/>
              <a:t>SQLDay</a:t>
            </a:r>
            <a:r>
              <a:rPr lang="pl-PL" dirty="0" smtClean="0"/>
              <a:t> 2017</a:t>
            </a:r>
          </a:p>
        </p:txBody>
      </p:sp>
    </p:spTree>
    <p:extLst>
      <p:ext uri="{BB962C8B-B14F-4D97-AF65-F5344CB8AC3E}">
        <p14:creationId xmlns:p14="http://schemas.microsoft.com/office/powerpoint/2010/main" val="793878785"/>
      </p:ext>
    </p:extLst>
  </p:cSld>
  <p:clrMapOvr>
    <a:masterClrMapping/>
  </p:clrMapOvr>
  <p:timing>
    <p:tnLst>
      <p:par>
        <p:cTn id="1" dur="indefinite" restart="never" nodeType="tmRoot"/>
      </p:par>
    </p:tnLst>
  </p:timing>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l-PL" smtClean="0"/>
              <a:t>Kliknij, aby edytować styl</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5" name="Footer Placeholder 4"/>
          <p:cNvSpPr>
            <a:spLocks noGrp="1"/>
          </p:cNvSpPr>
          <p:nvPr>
            <p:ph type="ftr" sz="quarter" idx="3"/>
          </p:nvPr>
        </p:nvSpPr>
        <p:spPr>
          <a:xfrm>
            <a:off x="2560320" y="6684264"/>
            <a:ext cx="4038600" cy="91440"/>
          </a:xfrm>
          <a:prstGeom prst="rect">
            <a:avLst/>
          </a:prstGeom>
        </p:spPr>
        <p:txBody>
          <a:bodyPr vert="horz" lIns="91440" tIns="45720" rIns="91440" bIns="45720" rtlCol="0" anchor="ctr"/>
          <a:lstStyle>
            <a:lvl1pPr algn="ctr">
              <a:defRPr sz="675" b="1">
                <a:solidFill>
                  <a:schemeClr val="bg1"/>
                </a:solidFill>
              </a:defRPr>
            </a:lvl1pPr>
          </a:lstStyle>
          <a:p>
            <a:r>
              <a:rPr lang="en-US" smtClean="0"/>
              <a:t>Microsoft Certified Master: SQL Server ® 2008</a:t>
            </a:r>
            <a:endParaRPr lang="en-US" dirty="0"/>
          </a:p>
        </p:txBody>
      </p:sp>
      <p:grpSp>
        <p:nvGrpSpPr>
          <p:cNvPr id="8" name="Group 7"/>
          <p:cNvGrpSpPr/>
          <p:nvPr/>
        </p:nvGrpSpPr>
        <p:grpSpPr>
          <a:xfrm>
            <a:off x="-1" y="-3"/>
            <a:ext cx="9144000" cy="6866107"/>
            <a:chOff x="-1" y="-3"/>
            <a:chExt cx="9144000" cy="6866107"/>
          </a:xfrm>
        </p:grpSpPr>
        <p:sp>
          <p:nvSpPr>
            <p:cNvPr id="9" name="Rectangle 8"/>
            <p:cNvSpPr/>
            <p:nvPr/>
          </p:nvSpPr>
          <p:spPr>
            <a:xfrm>
              <a:off x="1" y="-3"/>
              <a:ext cx="9143998" cy="855924"/>
            </a:xfrm>
            <a:prstGeom prst="rect">
              <a:avLst/>
            </a:prstGeom>
            <a:gradFill flip="none" rotWithShape="1">
              <a:gsLst>
                <a:gs pos="0">
                  <a:schemeClr val="accent1">
                    <a:lumMod val="20000"/>
                    <a:lumOff val="80000"/>
                    <a:alpha val="41000"/>
                  </a:schemeClr>
                </a:gs>
                <a:gs pos="0">
                  <a:schemeClr val="tx2">
                    <a:lumMod val="20000"/>
                    <a:lumOff val="80000"/>
                  </a:schemeClr>
                </a:gs>
                <a:gs pos="100000">
                  <a:schemeClr val="accent1">
                    <a:tint val="23500"/>
                    <a:satMod val="160000"/>
                    <a:alpha val="1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gradFill flip="none" rotWithShape="1">
                  <a:gsLst>
                    <a:gs pos="0">
                      <a:schemeClr val="accent1">
                        <a:lumMod val="20000"/>
                        <a:lumOff val="80000"/>
                        <a:alpha val="41000"/>
                      </a:schemeClr>
                    </a:gs>
                    <a:gs pos="0">
                      <a:schemeClr val="accent1">
                        <a:tint val="44500"/>
                        <a:satMod val="160000"/>
                      </a:schemeClr>
                    </a:gs>
                    <a:gs pos="100000">
                      <a:schemeClr val="accent1">
                        <a:tint val="23500"/>
                        <a:satMod val="160000"/>
                        <a:alpha val="16000"/>
                      </a:schemeClr>
                    </a:gs>
                  </a:gsLst>
                  <a:lin ang="5400000" scaled="1"/>
                  <a:tileRect/>
                </a:gradFill>
              </a:endParaRPr>
            </a:p>
          </p:txBody>
        </p:sp>
        <p:pic>
          <p:nvPicPr>
            <p:cNvPr id="10"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7955" t="3457"/>
            <a:stretch/>
          </p:blipFill>
          <p:spPr bwMode="auto">
            <a:xfrm>
              <a:off x="2" y="1625"/>
              <a:ext cx="280235" cy="13334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 y="6400800"/>
              <a:ext cx="9144000" cy="465304"/>
            </a:xfrm>
            <a:prstGeom prst="rect">
              <a:avLst/>
            </a:prstGeom>
            <a:gradFill flip="none" rotWithShape="1">
              <a:gsLst>
                <a:gs pos="56000">
                  <a:schemeClr val="tx1">
                    <a:alpha val="93000"/>
                  </a:schemeClr>
                </a:gs>
                <a:gs pos="100000">
                  <a:schemeClr val="accent1">
                    <a:tint val="44500"/>
                    <a:satMod val="160000"/>
                  </a:schemeClr>
                </a:gs>
                <a:gs pos="100000">
                  <a:schemeClr val="accent1">
                    <a:tint val="23500"/>
                    <a:satMod val="160000"/>
                    <a:alpha val="1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2" name="Obraz 21"/>
          <p:cNvPicPr/>
          <p:nvPr/>
        </p:nvPicPr>
        <p:blipFill>
          <a:blip r:embed="rId16" cstate="print">
            <a:extLst>
              <a:ext uri="{28A0092B-C50C-407E-A947-70E740481C1C}">
                <a14:useLocalDpi xmlns:a14="http://schemas.microsoft.com/office/drawing/2010/main" val="0"/>
              </a:ext>
            </a:extLst>
          </a:blip>
          <a:stretch>
            <a:fillRect/>
          </a:stretch>
        </p:blipFill>
        <p:spPr>
          <a:xfrm>
            <a:off x="77099" y="6448433"/>
            <a:ext cx="411500" cy="411500"/>
          </a:xfrm>
          <a:prstGeom prst="rect">
            <a:avLst/>
          </a:prstGeom>
        </p:spPr>
      </p:pic>
      <p:pic>
        <p:nvPicPr>
          <p:cNvPr id="2050" name="Picture 2" descr="F:\!My Stuff!\PLSSUG\SQLDay Lite 2013\logo_SQLDay_Generic_Transparent.png"/>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bwMode="auto">
          <a:xfrm>
            <a:off x="7432062" y="6421432"/>
            <a:ext cx="1604434" cy="38656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7"/>
          <p:cNvGrpSpPr/>
          <p:nvPr userDrawn="1"/>
        </p:nvGrpSpPr>
        <p:grpSpPr>
          <a:xfrm>
            <a:off x="-1" y="-3"/>
            <a:ext cx="9144000" cy="6866107"/>
            <a:chOff x="-1" y="-3"/>
            <a:chExt cx="9144000" cy="6866107"/>
          </a:xfrm>
        </p:grpSpPr>
        <p:sp>
          <p:nvSpPr>
            <p:cNvPr id="14" name="Rectangle 8"/>
            <p:cNvSpPr/>
            <p:nvPr/>
          </p:nvSpPr>
          <p:spPr>
            <a:xfrm>
              <a:off x="1" y="-3"/>
              <a:ext cx="9143998" cy="855924"/>
            </a:xfrm>
            <a:prstGeom prst="rect">
              <a:avLst/>
            </a:prstGeom>
            <a:gradFill flip="none" rotWithShape="1">
              <a:gsLst>
                <a:gs pos="0">
                  <a:schemeClr val="accent1">
                    <a:lumMod val="20000"/>
                    <a:lumOff val="80000"/>
                    <a:alpha val="41000"/>
                  </a:schemeClr>
                </a:gs>
                <a:gs pos="0">
                  <a:schemeClr val="tx2">
                    <a:lumMod val="20000"/>
                    <a:lumOff val="80000"/>
                  </a:schemeClr>
                </a:gs>
                <a:gs pos="100000">
                  <a:schemeClr val="accent1">
                    <a:tint val="23500"/>
                    <a:satMod val="160000"/>
                    <a:alpha val="1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gradFill flip="none" rotWithShape="1">
                  <a:gsLst>
                    <a:gs pos="0">
                      <a:schemeClr val="accent1">
                        <a:lumMod val="20000"/>
                        <a:lumOff val="80000"/>
                        <a:alpha val="41000"/>
                      </a:schemeClr>
                    </a:gs>
                    <a:gs pos="0">
                      <a:schemeClr val="accent1">
                        <a:tint val="44500"/>
                        <a:satMod val="160000"/>
                      </a:schemeClr>
                    </a:gs>
                    <a:gs pos="100000">
                      <a:schemeClr val="accent1">
                        <a:tint val="23500"/>
                        <a:satMod val="160000"/>
                        <a:alpha val="16000"/>
                      </a:schemeClr>
                    </a:gs>
                  </a:gsLst>
                  <a:lin ang="5400000" scaled="1"/>
                  <a:tileRect/>
                </a:gradFill>
              </a:endParaRPr>
            </a:p>
          </p:txBody>
        </p:sp>
        <p:pic>
          <p:nvPicPr>
            <p:cNvPr id="15"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7955" t="3457"/>
            <a:stretch/>
          </p:blipFill>
          <p:spPr bwMode="auto">
            <a:xfrm>
              <a:off x="2" y="1625"/>
              <a:ext cx="280235" cy="13334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0"/>
            <p:cNvSpPr/>
            <p:nvPr userDrawn="1"/>
          </p:nvSpPr>
          <p:spPr>
            <a:xfrm>
              <a:off x="-1" y="6400800"/>
              <a:ext cx="9144000" cy="465304"/>
            </a:xfrm>
            <a:prstGeom prst="rect">
              <a:avLst/>
            </a:prstGeom>
            <a:gradFill flip="none" rotWithShape="1">
              <a:gsLst>
                <a:gs pos="56000">
                  <a:schemeClr val="tx1">
                    <a:alpha val="93000"/>
                  </a:schemeClr>
                </a:gs>
                <a:gs pos="100000">
                  <a:schemeClr val="accent1">
                    <a:tint val="44500"/>
                    <a:satMod val="160000"/>
                  </a:schemeClr>
                </a:gs>
                <a:gs pos="100000">
                  <a:schemeClr val="accent1">
                    <a:tint val="23500"/>
                    <a:satMod val="160000"/>
                    <a:alpha val="1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7" name="Obraz 21"/>
          <p:cNvPicPr/>
          <p:nvPr userDrawn="1"/>
        </p:nvPicPr>
        <p:blipFill>
          <a:blip r:embed="rId16" cstate="print">
            <a:extLst>
              <a:ext uri="{28A0092B-C50C-407E-A947-70E740481C1C}">
                <a14:useLocalDpi xmlns:a14="http://schemas.microsoft.com/office/drawing/2010/main" val="0"/>
              </a:ext>
            </a:extLst>
          </a:blip>
          <a:stretch>
            <a:fillRect/>
          </a:stretch>
        </p:blipFill>
        <p:spPr>
          <a:xfrm>
            <a:off x="77099" y="6448433"/>
            <a:ext cx="411500" cy="411500"/>
          </a:xfrm>
          <a:prstGeom prst="rect">
            <a:avLst/>
          </a:prstGeom>
        </p:spPr>
      </p:pic>
      <p:pic>
        <p:nvPicPr>
          <p:cNvPr id="18" name="Picture 2" descr="F:\!My Stuff!\PLSSUG\SQLDay Lite 2013\logo_SQLDay_Generic_Transparent.png"/>
          <p:cNvPicPr>
            <a:picLocks noChangeAspect="1" noChangeArrowheads="1"/>
          </p:cNvPicPr>
          <p:nvPr userDrawn="1"/>
        </p:nvPicPr>
        <p:blipFill>
          <a:blip r:embed="rId17" cstate="print">
            <a:extLst>
              <a:ext uri="{28A0092B-C50C-407E-A947-70E740481C1C}">
                <a14:useLocalDpi xmlns:a14="http://schemas.microsoft.com/office/drawing/2010/main" val="0"/>
              </a:ext>
            </a:extLst>
          </a:blip>
          <a:stretch>
            <a:fillRect/>
          </a:stretch>
        </p:blipFill>
        <p:spPr bwMode="auto">
          <a:xfrm>
            <a:off x="7432062" y="6421432"/>
            <a:ext cx="1604434" cy="386560"/>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5"/>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565699" y="6367220"/>
            <a:ext cx="1733921" cy="532464"/>
          </a:xfrm>
          <a:prstGeom prst="rect">
            <a:avLst/>
          </a:prstGeom>
        </p:spPr>
      </p:pic>
    </p:spTree>
    <p:extLst>
      <p:ext uri="{BB962C8B-B14F-4D97-AF65-F5344CB8AC3E}">
        <p14:creationId xmlns:p14="http://schemas.microsoft.com/office/powerpoint/2010/main" val="1859005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sldNum="0" hdr="0" dt="0"/>
  <p:txStyles>
    <p:titleStyle>
      <a:lvl1pPr algn="l" defTabSz="685783" rtl="0" eaLnBrk="1" latinLnBrk="0" hangingPunct="1">
        <a:spcBef>
          <a:spcPct val="0"/>
        </a:spcBef>
        <a:buNone/>
        <a:defRPr sz="3300" b="1" kern="1200">
          <a:solidFill>
            <a:srgbClr val="1F497D"/>
          </a:solidFill>
          <a:latin typeface="+mj-lt"/>
          <a:ea typeface="+mj-ea"/>
          <a:cs typeface="+mj-cs"/>
        </a:defRPr>
      </a:lvl1pPr>
    </p:titleStyle>
    <p:bodyStyle>
      <a:lvl1pPr marL="257168" indent="-25716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upport.microsoft.com/en-us/kb/2154845"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rdouglas@SentryOne.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slideshare.net/SQLRich/the-day-after-tomorrow-why-you-need-to-baseline-sql-rally-2013-amsterdam" TargetMode="External"/><Relationship Id="rId2" Type="http://schemas.openxmlformats.org/officeDocument/2006/relationships/hyperlink" Target="http://www.sqlbits.com/Sessions/Event12/The_Day_After_Tomorrow_Why_You_Need_to_Baselin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lideshare.net/SQLRich" TargetMode="External"/><Relationship Id="rId7" Type="http://schemas.openxmlformats.org/officeDocument/2006/relationships/hyperlink" Target="http://http/blogs.SentryOne.com/author/RichardDougla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ql.richarddouglas.co.uk/" TargetMode="External"/><Relationship Id="rId5" Type="http://schemas.openxmlformats.org/officeDocument/2006/relationships/hyperlink" Target="http://www.twitter.com/SQLRich" TargetMode="External"/><Relationship Id="rId4" Type="http://schemas.openxmlformats.org/officeDocument/2006/relationships/hyperlink" Target="mailto:RDouglas@Sentryone.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logs.sqlsentry.com/author/RichardDouglas" TargetMode="External"/><Relationship Id="rId7"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hyperlink" Target="http://www.slideshare.net/SQLRich" TargetMode="External"/><Relationship Id="rId5" Type="http://schemas.openxmlformats.org/officeDocument/2006/relationships/hyperlink" Target="mailto:RDouglas@SQLSentry.com" TargetMode="External"/><Relationship Id="rId4" Type="http://schemas.openxmlformats.org/officeDocument/2006/relationships/hyperlink" Target="http://sql.richarddouglas.co.u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300" y="1163071"/>
            <a:ext cx="7098681" cy="5152268"/>
          </a:xfrm>
          <a:prstGeom prst="rect">
            <a:avLst/>
          </a:prstGeom>
          <a:ln>
            <a:noFill/>
          </a:ln>
          <a:effectLst>
            <a:softEdge rad="112500"/>
          </a:effectLst>
        </p:spPr>
      </p:pic>
    </p:spTree>
    <p:extLst>
      <p:ext uri="{BB962C8B-B14F-4D97-AF65-F5344CB8AC3E}">
        <p14:creationId xmlns:p14="http://schemas.microsoft.com/office/powerpoint/2010/main" val="1496118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t>
            </a:r>
            <a:r>
              <a:rPr lang="en-GB" dirty="0" err="1" smtClean="0"/>
              <a:t>tempdb</a:t>
            </a:r>
            <a:r>
              <a:rPr lang="en-GB" dirty="0" smtClean="0"/>
              <a:t> used for</a:t>
            </a:r>
            <a:endParaRPr lang="en-US" dirty="0"/>
          </a:p>
        </p:txBody>
      </p:sp>
      <p:sp>
        <p:nvSpPr>
          <p:cNvPr id="3" name="Content Placeholder 2"/>
          <p:cNvSpPr>
            <a:spLocks noGrp="1"/>
          </p:cNvSpPr>
          <p:nvPr>
            <p:ph idx="1"/>
          </p:nvPr>
        </p:nvSpPr>
        <p:spPr/>
        <p:txBody>
          <a:bodyPr>
            <a:normAutofit lnSpcReduction="10000"/>
          </a:bodyPr>
          <a:lstStyle/>
          <a:p>
            <a:r>
              <a:rPr lang="en-GB" dirty="0" smtClean="0"/>
              <a:t>Internal Objects</a:t>
            </a:r>
          </a:p>
          <a:p>
            <a:pPr lvl="1"/>
            <a:r>
              <a:rPr lang="en-GB" dirty="0" smtClean="0"/>
              <a:t>Joins and aggregations </a:t>
            </a:r>
          </a:p>
          <a:p>
            <a:pPr lvl="1"/>
            <a:r>
              <a:rPr lang="en-GB" dirty="0" smtClean="0"/>
              <a:t>Cursors</a:t>
            </a:r>
          </a:p>
          <a:p>
            <a:pPr lvl="1"/>
            <a:r>
              <a:rPr lang="en-GB" dirty="0" smtClean="0"/>
              <a:t>INSTEAD OF Triggers</a:t>
            </a:r>
          </a:p>
          <a:p>
            <a:r>
              <a:rPr lang="en-GB" dirty="0" smtClean="0"/>
              <a:t>Version Store</a:t>
            </a:r>
          </a:p>
          <a:p>
            <a:pPr lvl="1"/>
            <a:r>
              <a:rPr lang="en-GB" dirty="0" smtClean="0"/>
              <a:t>DML Triggers</a:t>
            </a:r>
          </a:p>
          <a:p>
            <a:pPr lvl="1"/>
            <a:r>
              <a:rPr lang="en-GB" dirty="0" smtClean="0"/>
              <a:t>Online Index Rebuilds</a:t>
            </a:r>
          </a:p>
          <a:p>
            <a:pPr lvl="1"/>
            <a:r>
              <a:rPr lang="en-GB" dirty="0" smtClean="0"/>
              <a:t>Snapshot Isolation</a:t>
            </a:r>
          </a:p>
          <a:p>
            <a:r>
              <a:rPr lang="en-GB" dirty="0" smtClean="0"/>
              <a:t>Query Operators</a:t>
            </a:r>
          </a:p>
          <a:p>
            <a:pPr lvl="1"/>
            <a:r>
              <a:rPr lang="en-GB" dirty="0" smtClean="0"/>
              <a:t>Sorts</a:t>
            </a:r>
          </a:p>
          <a:p>
            <a:pPr lvl="1"/>
            <a:r>
              <a:rPr lang="en-GB" dirty="0" smtClean="0"/>
              <a:t>Hashes</a:t>
            </a:r>
          </a:p>
          <a:p>
            <a:pPr lvl="1"/>
            <a:r>
              <a:rPr lang="en-GB" dirty="0" smtClean="0"/>
              <a:t>Spools</a:t>
            </a:r>
          </a:p>
          <a:p>
            <a:r>
              <a:rPr lang="en-GB" dirty="0"/>
              <a:t>Temp Tables AND Table Variables</a:t>
            </a:r>
          </a:p>
          <a:p>
            <a:pPr lvl="1"/>
            <a:endParaRPr lang="en-US" dirty="0"/>
          </a:p>
        </p:txBody>
      </p:sp>
      <p:pic>
        <p:nvPicPr>
          <p:cNvPr id="4" name="Picture 3"/>
          <p:cNvPicPr>
            <a:picLocks noChangeAspect="1"/>
          </p:cNvPicPr>
          <p:nvPr/>
        </p:nvPicPr>
        <p:blipFill>
          <a:blip r:embed="rId3"/>
          <a:stretch>
            <a:fillRect/>
          </a:stretch>
        </p:blipFill>
        <p:spPr>
          <a:xfrm>
            <a:off x="4187562" y="1987553"/>
            <a:ext cx="4499238" cy="2999492"/>
          </a:xfrm>
          <a:prstGeom prst="rect">
            <a:avLst/>
          </a:prstGeom>
        </p:spPr>
      </p:pic>
    </p:spTree>
    <p:extLst>
      <p:ext uri="{BB962C8B-B14F-4D97-AF65-F5344CB8AC3E}">
        <p14:creationId xmlns:p14="http://schemas.microsoft.com/office/powerpoint/2010/main" val="2358435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Temp table creation process</a:t>
            </a:r>
            <a:endParaRPr lang="en-US" sz="3600" dirty="0"/>
          </a:p>
        </p:txBody>
      </p:sp>
      <p:sp>
        <p:nvSpPr>
          <p:cNvPr id="3" name="Content Placeholder 2"/>
          <p:cNvSpPr>
            <a:spLocks noGrp="1"/>
          </p:cNvSpPr>
          <p:nvPr>
            <p:ph idx="1"/>
          </p:nvPr>
        </p:nvSpPr>
        <p:spPr>
          <a:xfrm>
            <a:off x="482570" y="3199167"/>
            <a:ext cx="6285216" cy="1732162"/>
          </a:xfrm>
        </p:spPr>
        <p:txBody>
          <a:bodyPr/>
          <a:lstStyle/>
          <a:p>
            <a:r>
              <a:rPr lang="en-GB" dirty="0" smtClean="0"/>
              <a:t>An SGAM page is read to find a mixed extent with space. An exclusive latch is placed</a:t>
            </a:r>
          </a:p>
          <a:p>
            <a:r>
              <a:rPr lang="en-GB" dirty="0" smtClean="0"/>
              <a:t>A PFS page is read to find a free page in the chosen extent. Again an exclusive latch is placed.</a:t>
            </a:r>
            <a:endParaRPr lang="en-US" dirty="0"/>
          </a:p>
        </p:txBody>
      </p:sp>
      <p:sp>
        <p:nvSpPr>
          <p:cNvPr id="4" name="Lightning Bolt 3"/>
          <p:cNvSpPr/>
          <p:nvPr/>
        </p:nvSpPr>
        <p:spPr>
          <a:xfrm rot="869607">
            <a:off x="6149084" y="1664855"/>
            <a:ext cx="1672119" cy="1875462"/>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p:cNvSpPr txBox="1"/>
          <p:nvPr/>
        </p:nvSpPr>
        <p:spPr>
          <a:xfrm>
            <a:off x="7528390" y="1882098"/>
            <a:ext cx="1556534" cy="1569660"/>
          </a:xfrm>
          <a:prstGeom prst="rect">
            <a:avLst/>
          </a:prstGeom>
          <a:noFill/>
        </p:spPr>
        <p:txBody>
          <a:bodyPr wrap="square" rtlCol="0">
            <a:spAutoFit/>
          </a:bodyPr>
          <a:lstStyle/>
          <a:p>
            <a:r>
              <a:rPr lang="en-GB" sz="1600" b="1" dirty="0" smtClean="0">
                <a:solidFill>
                  <a:srgbClr val="FF0000"/>
                </a:solidFill>
              </a:rPr>
              <a:t>Remember:</a:t>
            </a:r>
            <a:br>
              <a:rPr lang="en-GB" sz="1600" b="1" dirty="0" smtClean="0">
                <a:solidFill>
                  <a:srgbClr val="FF0000"/>
                </a:solidFill>
              </a:rPr>
            </a:br>
            <a:r>
              <a:rPr lang="en-GB" sz="1600" b="1" dirty="0" smtClean="0">
                <a:solidFill>
                  <a:srgbClr val="FF0000"/>
                </a:solidFill>
              </a:rPr>
              <a:t>Things changed </a:t>
            </a:r>
            <a:r>
              <a:rPr lang="en-GB" sz="1600" b="1" dirty="0">
                <a:solidFill>
                  <a:srgbClr val="FF0000"/>
                </a:solidFill>
              </a:rPr>
              <a:t>in SQL Server </a:t>
            </a:r>
            <a:r>
              <a:rPr lang="en-GB" sz="1600" b="1" dirty="0" smtClean="0">
                <a:solidFill>
                  <a:srgbClr val="FF0000"/>
                </a:solidFill>
              </a:rPr>
              <a:t>2016.</a:t>
            </a:r>
            <a:br>
              <a:rPr lang="en-GB" sz="1600" b="1" dirty="0" smtClean="0">
                <a:solidFill>
                  <a:srgbClr val="FF0000"/>
                </a:solidFill>
              </a:rPr>
            </a:br>
            <a:r>
              <a:rPr lang="en-GB" sz="1600" b="1" dirty="0" smtClean="0">
                <a:solidFill>
                  <a:srgbClr val="FF0000"/>
                </a:solidFill>
              </a:rPr>
              <a:t>We’ll cover that too!</a:t>
            </a:r>
            <a:endParaRPr lang="en-US" sz="1600" b="1" dirty="0">
              <a:solidFill>
                <a:srgbClr val="FF0000"/>
              </a:solidFill>
            </a:endParaRPr>
          </a:p>
        </p:txBody>
      </p:sp>
      <p:sp>
        <p:nvSpPr>
          <p:cNvPr id="6" name="TextBox 5"/>
          <p:cNvSpPr txBox="1"/>
          <p:nvPr/>
        </p:nvSpPr>
        <p:spPr>
          <a:xfrm>
            <a:off x="6742416" y="3785385"/>
            <a:ext cx="2188395" cy="2062103"/>
          </a:xfrm>
          <a:prstGeom prst="rect">
            <a:avLst/>
          </a:prstGeom>
          <a:noFill/>
        </p:spPr>
        <p:txBody>
          <a:bodyPr wrap="square" rtlCol="0">
            <a:spAutoFit/>
          </a:bodyPr>
          <a:lstStyle/>
          <a:p>
            <a:r>
              <a:rPr lang="en-GB" sz="1600" dirty="0"/>
              <a:t>SGAM: Shared Global Allocation Map</a:t>
            </a:r>
          </a:p>
          <a:p>
            <a:endParaRPr lang="en-GB" sz="1600" dirty="0"/>
          </a:p>
          <a:p>
            <a:r>
              <a:rPr lang="en-GB" sz="1600" dirty="0"/>
              <a:t>PFS: Page Free Space</a:t>
            </a:r>
            <a:br>
              <a:rPr lang="en-GB" sz="1600" dirty="0"/>
            </a:br>
            <a:r>
              <a:rPr lang="en-GB" sz="1600" dirty="0"/>
              <a:t/>
            </a:r>
            <a:br>
              <a:rPr lang="en-GB" sz="1600" dirty="0"/>
            </a:br>
            <a:r>
              <a:rPr lang="en-GB" sz="1600" dirty="0"/>
              <a:t>Latch: Controls thread access to in-memory data structures</a:t>
            </a:r>
            <a:endParaRPr lang="en-US" sz="1600" dirty="0"/>
          </a:p>
        </p:txBody>
      </p:sp>
      <p:sp>
        <p:nvSpPr>
          <p:cNvPr id="7" name="TextBox 6"/>
          <p:cNvSpPr txBox="1"/>
          <p:nvPr/>
        </p:nvSpPr>
        <p:spPr>
          <a:xfrm>
            <a:off x="640850" y="5229200"/>
            <a:ext cx="5917915" cy="784830"/>
          </a:xfrm>
          <a:prstGeom prst="rect">
            <a:avLst/>
          </a:prstGeom>
          <a:noFill/>
        </p:spPr>
        <p:txBody>
          <a:bodyPr wrap="square" rtlCol="0">
            <a:spAutoFit/>
          </a:bodyPr>
          <a:lstStyle/>
          <a:p>
            <a:r>
              <a:rPr lang="en-GB" sz="4500" dirty="0"/>
              <a:t>Why is this a problem?</a:t>
            </a:r>
            <a:endParaRPr lang="en-US" sz="4500" dirty="0"/>
          </a:p>
        </p:txBody>
      </p:sp>
      <p:pic>
        <p:nvPicPr>
          <p:cNvPr id="8" name="Picture 7"/>
          <p:cNvPicPr>
            <a:picLocks noChangeAspect="1"/>
          </p:cNvPicPr>
          <p:nvPr/>
        </p:nvPicPr>
        <p:blipFill>
          <a:blip r:embed="rId2"/>
          <a:stretch>
            <a:fillRect/>
          </a:stretch>
        </p:blipFill>
        <p:spPr>
          <a:xfrm>
            <a:off x="1552575" y="1329671"/>
            <a:ext cx="3019425" cy="1571625"/>
          </a:xfrm>
          <a:prstGeom prst="rect">
            <a:avLst/>
          </a:prstGeom>
        </p:spPr>
      </p:pic>
    </p:spTree>
    <p:extLst>
      <p:ext uri="{BB962C8B-B14F-4D97-AF65-F5344CB8AC3E}">
        <p14:creationId xmlns:p14="http://schemas.microsoft.com/office/powerpoint/2010/main" val="2410360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2365129"/>
            <a:ext cx="8229600" cy="2391165"/>
          </a:xfrm>
        </p:spPr>
        <p:txBody>
          <a:bodyPr/>
          <a:lstStyle/>
          <a:p>
            <a:pPr marL="0" indent="0" algn="ctr" fontAlgn="base">
              <a:buNone/>
            </a:pPr>
            <a:r>
              <a:rPr lang="en-GB" dirty="0"/>
              <a:t>‘It is a capital mistake to theorize before one has data. Insensibly one begins to twist facts to suit theories, instead of theories to suit facts.’</a:t>
            </a:r>
          </a:p>
          <a:p>
            <a:pPr marL="0" indent="0" fontAlgn="base">
              <a:buNone/>
            </a:pPr>
            <a:r>
              <a:rPr lang="en-GB" dirty="0"/>
              <a:t>Sherlock Holmes </a:t>
            </a:r>
          </a:p>
          <a:p>
            <a:pPr marL="0" indent="0" fontAlgn="base">
              <a:buNone/>
            </a:pPr>
            <a:r>
              <a:rPr lang="en-GB" i="1" dirty="0"/>
              <a:t>-A Scandal in Bohemia</a:t>
            </a:r>
            <a:endParaRPr lang="en-GB" dirty="0"/>
          </a:p>
          <a:p>
            <a:endParaRPr lang="en-US" dirty="0"/>
          </a:p>
        </p:txBody>
      </p:sp>
    </p:spTree>
    <p:extLst>
      <p:ext uri="{BB962C8B-B14F-4D97-AF65-F5344CB8AC3E}">
        <p14:creationId xmlns:p14="http://schemas.microsoft.com/office/powerpoint/2010/main" val="4136880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You have a </a:t>
            </a:r>
            <a:r>
              <a:rPr lang="en-GB" sz="3600" dirty="0" err="1"/>
              <a:t>GAMmy</a:t>
            </a:r>
            <a:r>
              <a:rPr lang="en-GB" sz="3600" dirty="0"/>
              <a:t> database</a:t>
            </a:r>
            <a:endParaRPr lang="en-US" sz="3600" dirty="0"/>
          </a:p>
        </p:txBody>
      </p:sp>
      <p:sp>
        <p:nvSpPr>
          <p:cNvPr id="3" name="Content Placeholder 2"/>
          <p:cNvSpPr>
            <a:spLocks noGrp="1"/>
          </p:cNvSpPr>
          <p:nvPr>
            <p:ph idx="1"/>
          </p:nvPr>
        </p:nvSpPr>
        <p:spPr/>
        <p:txBody>
          <a:bodyPr/>
          <a:lstStyle/>
          <a:p>
            <a:r>
              <a:rPr lang="en-GB" dirty="0" smtClean="0"/>
              <a:t>Each User Database can have 1 or more </a:t>
            </a:r>
            <a:r>
              <a:rPr lang="en-GB" dirty="0" err="1" smtClean="0"/>
              <a:t>Filegroups</a:t>
            </a:r>
            <a:endParaRPr lang="en-GB" dirty="0" smtClean="0"/>
          </a:p>
          <a:p>
            <a:r>
              <a:rPr lang="en-GB" dirty="0" smtClean="0"/>
              <a:t>Each User Database can have 1 or more Data files in said </a:t>
            </a:r>
            <a:r>
              <a:rPr lang="en-GB" dirty="0" err="1" smtClean="0"/>
              <a:t>Filegroups</a:t>
            </a:r>
            <a:endParaRPr lang="en-GB" dirty="0" smtClean="0"/>
          </a:p>
          <a:p>
            <a:r>
              <a:rPr lang="en-GB" dirty="0" smtClean="0">
                <a:solidFill>
                  <a:srgbClr val="FF0000"/>
                </a:solidFill>
              </a:rPr>
              <a:t>By default </a:t>
            </a:r>
            <a:r>
              <a:rPr lang="en-GB" dirty="0" err="1" smtClean="0">
                <a:solidFill>
                  <a:srgbClr val="FF0000"/>
                </a:solidFill>
              </a:rPr>
              <a:t>TempDB</a:t>
            </a:r>
            <a:r>
              <a:rPr lang="en-GB" dirty="0" smtClean="0">
                <a:solidFill>
                  <a:srgbClr val="FF0000"/>
                </a:solidFill>
              </a:rPr>
              <a:t> has 1 </a:t>
            </a:r>
            <a:r>
              <a:rPr lang="en-GB" dirty="0" err="1" smtClean="0">
                <a:solidFill>
                  <a:srgbClr val="FF0000"/>
                </a:solidFill>
              </a:rPr>
              <a:t>Filegroup</a:t>
            </a:r>
            <a:r>
              <a:rPr lang="en-GB" dirty="0" smtClean="0">
                <a:solidFill>
                  <a:srgbClr val="FF0000"/>
                </a:solidFill>
              </a:rPr>
              <a:t> with 1 data file.</a:t>
            </a:r>
            <a:br>
              <a:rPr lang="en-GB" dirty="0" smtClean="0">
                <a:solidFill>
                  <a:srgbClr val="FF0000"/>
                </a:solidFill>
              </a:rPr>
            </a:br>
            <a:r>
              <a:rPr lang="en-GB" dirty="0" smtClean="0">
                <a:solidFill>
                  <a:srgbClr val="FF0000"/>
                </a:solidFill>
              </a:rPr>
              <a:t>You cannot create a secondary </a:t>
            </a:r>
            <a:r>
              <a:rPr lang="en-GB" dirty="0" err="1" smtClean="0">
                <a:solidFill>
                  <a:srgbClr val="FF0000"/>
                </a:solidFill>
              </a:rPr>
              <a:t>Filegroup</a:t>
            </a:r>
            <a:endParaRPr lang="en-GB" dirty="0" smtClean="0">
              <a:solidFill>
                <a:srgbClr val="FF0000"/>
              </a:solidFill>
            </a:endParaRPr>
          </a:p>
          <a:p>
            <a:r>
              <a:rPr lang="en-GB" dirty="0" err="1" smtClean="0">
                <a:solidFill>
                  <a:srgbClr val="FF0000"/>
                </a:solidFill>
              </a:rPr>
              <a:t>TempDB</a:t>
            </a:r>
            <a:r>
              <a:rPr lang="en-GB" dirty="0" smtClean="0">
                <a:solidFill>
                  <a:srgbClr val="FF0000"/>
                </a:solidFill>
              </a:rPr>
              <a:t> will pick up certain defaults from the Model database</a:t>
            </a:r>
          </a:p>
          <a:p>
            <a:r>
              <a:rPr lang="en-GB" dirty="0" err="1" smtClean="0">
                <a:solidFill>
                  <a:srgbClr val="FF0000"/>
                </a:solidFill>
              </a:rPr>
              <a:t>TempDB</a:t>
            </a:r>
            <a:r>
              <a:rPr lang="en-GB" dirty="0" smtClean="0">
                <a:solidFill>
                  <a:srgbClr val="FF0000"/>
                </a:solidFill>
              </a:rPr>
              <a:t> is reinitialised upon service restart</a:t>
            </a:r>
          </a:p>
          <a:p>
            <a:endParaRPr lang="en-US" dirty="0"/>
          </a:p>
        </p:txBody>
      </p:sp>
    </p:spTree>
    <p:extLst>
      <p:ext uri="{BB962C8B-B14F-4D97-AF65-F5344CB8AC3E}">
        <p14:creationId xmlns:p14="http://schemas.microsoft.com/office/powerpoint/2010/main" val="3736951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You have a </a:t>
            </a:r>
            <a:r>
              <a:rPr lang="en-GB" sz="3600" dirty="0" err="1"/>
              <a:t>GAMmy</a:t>
            </a:r>
            <a:r>
              <a:rPr lang="en-GB" sz="3600" dirty="0"/>
              <a:t> database (2)</a:t>
            </a:r>
            <a:endParaRPr lang="en-US" sz="3600" dirty="0"/>
          </a:p>
        </p:txBody>
      </p:sp>
      <p:sp>
        <p:nvSpPr>
          <p:cNvPr id="3" name="Content Placeholder 2"/>
          <p:cNvSpPr>
            <a:spLocks noGrp="1"/>
          </p:cNvSpPr>
          <p:nvPr>
            <p:ph idx="1"/>
          </p:nvPr>
        </p:nvSpPr>
        <p:spPr>
          <a:xfrm>
            <a:off x="457200" y="1987553"/>
            <a:ext cx="5961580" cy="3464323"/>
          </a:xfrm>
        </p:spPr>
        <p:txBody>
          <a:bodyPr>
            <a:normAutofit lnSpcReduction="10000"/>
          </a:bodyPr>
          <a:lstStyle/>
          <a:p>
            <a:r>
              <a:rPr lang="en-GB" dirty="0" smtClean="0"/>
              <a:t>Each Data File has “special” pages </a:t>
            </a:r>
          </a:p>
          <a:p>
            <a:pPr lvl="1"/>
            <a:r>
              <a:rPr lang="en-GB" dirty="0" smtClean="0"/>
              <a:t>PFS – Page Free Space, 1 per ca64MB</a:t>
            </a:r>
          </a:p>
          <a:p>
            <a:pPr lvl="1"/>
            <a:r>
              <a:rPr lang="en-GB" dirty="0" smtClean="0"/>
              <a:t>GAM – Global Allocation Map, 1 per ca4GB</a:t>
            </a:r>
          </a:p>
          <a:p>
            <a:pPr lvl="1"/>
            <a:r>
              <a:rPr lang="en-GB" dirty="0" smtClean="0"/>
              <a:t>SGAM – Shared Global Allocation Map, </a:t>
            </a:r>
            <a:r>
              <a:rPr lang="en-GB" dirty="0"/>
              <a:t>1 per ca4GB</a:t>
            </a:r>
            <a:endParaRPr lang="en-GB" dirty="0" smtClean="0"/>
          </a:p>
          <a:p>
            <a:pPr lvl="1"/>
            <a:endParaRPr lang="en-GB" dirty="0" smtClean="0"/>
          </a:p>
          <a:p>
            <a:r>
              <a:rPr lang="en-GB" dirty="0" smtClean="0">
                <a:solidFill>
                  <a:srgbClr val="FF0000"/>
                </a:solidFill>
              </a:rPr>
              <a:t>By default, </a:t>
            </a:r>
            <a:r>
              <a:rPr lang="en-GB" dirty="0" err="1" smtClean="0">
                <a:solidFill>
                  <a:srgbClr val="FF0000"/>
                </a:solidFill>
              </a:rPr>
              <a:t>TempDB</a:t>
            </a:r>
            <a:r>
              <a:rPr lang="en-GB" dirty="0" smtClean="0">
                <a:solidFill>
                  <a:srgbClr val="FF0000"/>
                </a:solidFill>
              </a:rPr>
              <a:t> has 1 data file sized at 8MB</a:t>
            </a:r>
            <a:br>
              <a:rPr lang="en-GB" dirty="0" smtClean="0">
                <a:solidFill>
                  <a:srgbClr val="FF0000"/>
                </a:solidFill>
              </a:rPr>
            </a:br>
            <a:r>
              <a:rPr lang="en-GB" dirty="0" smtClean="0">
                <a:solidFill>
                  <a:srgbClr val="FF0000"/>
                </a:solidFill>
              </a:rPr>
              <a:t/>
            </a:r>
            <a:br>
              <a:rPr lang="en-GB" dirty="0" smtClean="0">
                <a:solidFill>
                  <a:srgbClr val="FF0000"/>
                </a:solidFill>
              </a:rPr>
            </a:br>
            <a:r>
              <a:rPr lang="en-GB" b="1" dirty="0" smtClean="0">
                <a:solidFill>
                  <a:srgbClr val="FF0000"/>
                </a:solidFill>
              </a:rPr>
              <a:t>This means initially 1 SGAM page and 1 PFS page.</a:t>
            </a:r>
            <a:br>
              <a:rPr lang="en-GB" b="1" dirty="0" smtClean="0">
                <a:solidFill>
                  <a:srgbClr val="FF0000"/>
                </a:solidFill>
              </a:rPr>
            </a:br>
            <a:r>
              <a:rPr lang="en-GB" b="1" dirty="0" smtClean="0">
                <a:solidFill>
                  <a:srgbClr val="FF0000"/>
                </a:solidFill>
              </a:rPr>
              <a:t/>
            </a:r>
            <a:br>
              <a:rPr lang="en-GB" b="1" dirty="0" smtClean="0">
                <a:solidFill>
                  <a:srgbClr val="FF0000"/>
                </a:solidFill>
              </a:rPr>
            </a:br>
            <a:r>
              <a:rPr lang="en-GB" b="1" dirty="0" smtClean="0">
                <a:solidFill>
                  <a:srgbClr val="FF0000"/>
                </a:solidFill>
              </a:rPr>
              <a:t>We now have a resource bottleneck.</a:t>
            </a:r>
          </a:p>
          <a:p>
            <a:endParaRPr lang="en-US" dirty="0"/>
          </a:p>
        </p:txBody>
      </p:sp>
      <p:sp>
        <p:nvSpPr>
          <p:cNvPr id="4" name="TextBox 3"/>
          <p:cNvSpPr txBox="1"/>
          <p:nvPr/>
        </p:nvSpPr>
        <p:spPr>
          <a:xfrm>
            <a:off x="7092280" y="1987553"/>
            <a:ext cx="1897636" cy="784830"/>
          </a:xfrm>
          <a:prstGeom prst="rect">
            <a:avLst/>
          </a:prstGeom>
          <a:noFill/>
        </p:spPr>
        <p:txBody>
          <a:bodyPr wrap="square" rtlCol="0">
            <a:spAutoFit/>
          </a:bodyPr>
          <a:lstStyle/>
          <a:p>
            <a:r>
              <a:rPr lang="en-GB" sz="1500" dirty="0"/>
              <a:t>Page 1: First PFS</a:t>
            </a:r>
          </a:p>
          <a:p>
            <a:r>
              <a:rPr lang="en-GB" sz="1500" dirty="0"/>
              <a:t>Page 2: </a:t>
            </a:r>
            <a:r>
              <a:rPr lang="en-GB" sz="1500" dirty="0" smtClean="0"/>
              <a:t>First GAM</a:t>
            </a:r>
            <a:endParaRPr lang="en-GB" sz="1500" dirty="0"/>
          </a:p>
          <a:p>
            <a:r>
              <a:rPr lang="en-GB" sz="1500" dirty="0"/>
              <a:t>Page 3: </a:t>
            </a:r>
            <a:r>
              <a:rPr lang="en-GB" sz="1500" dirty="0" smtClean="0"/>
              <a:t>First SGAM</a:t>
            </a:r>
            <a:endParaRPr lang="en-US" sz="1500" dirty="0"/>
          </a:p>
        </p:txBody>
      </p:sp>
    </p:spTree>
    <p:extLst>
      <p:ext uri="{BB962C8B-B14F-4D97-AF65-F5344CB8AC3E}">
        <p14:creationId xmlns:p14="http://schemas.microsoft.com/office/powerpoint/2010/main" val="683440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many </a:t>
            </a:r>
            <a:r>
              <a:rPr lang="en-GB" dirty="0" err="1" smtClean="0"/>
              <a:t>tempdb</a:t>
            </a:r>
            <a:r>
              <a:rPr lang="en-GB" dirty="0" smtClean="0"/>
              <a:t> files?</a:t>
            </a:r>
            <a:endParaRPr lang="en-US" dirty="0"/>
          </a:p>
        </p:txBody>
      </p:sp>
      <p:sp>
        <p:nvSpPr>
          <p:cNvPr id="3" name="Content Placeholder 2"/>
          <p:cNvSpPr>
            <a:spLocks noGrp="1"/>
          </p:cNvSpPr>
          <p:nvPr>
            <p:ph idx="1"/>
          </p:nvPr>
        </p:nvSpPr>
        <p:spPr/>
        <p:txBody>
          <a:bodyPr>
            <a:normAutofit/>
          </a:bodyPr>
          <a:lstStyle/>
          <a:p>
            <a:r>
              <a:rPr lang="en-GB" dirty="0" smtClean="0"/>
              <a:t>Well it depends…</a:t>
            </a:r>
          </a:p>
          <a:p>
            <a:r>
              <a:rPr lang="en-GB" dirty="0" smtClean="0"/>
              <a:t>Best current wisdom can be found in </a:t>
            </a:r>
            <a:r>
              <a:rPr lang="en-GB" dirty="0" smtClean="0">
                <a:hlinkClick r:id="rId2"/>
              </a:rPr>
              <a:t>KB215845</a:t>
            </a:r>
            <a:endParaRPr lang="en-GB" dirty="0" smtClean="0"/>
          </a:p>
          <a:p>
            <a:endParaRPr lang="en-GB" dirty="0"/>
          </a:p>
          <a:p>
            <a:pPr marL="0" indent="0" algn="ctr">
              <a:buNone/>
            </a:pPr>
            <a:r>
              <a:rPr lang="en-GB" dirty="0"/>
              <a:t>As a </a:t>
            </a:r>
            <a:r>
              <a:rPr lang="en-GB" b="1" dirty="0"/>
              <a:t>general</a:t>
            </a:r>
            <a:r>
              <a:rPr lang="en-GB" dirty="0"/>
              <a:t> rule, if the number of logical processors is less than or equal to 8, use the same number of data files as logical processors. If the number of logical processors is greater than 8, use 8 data files and then if contention continues, increase the number of data files by multiples of 4 (up to the number of logical processors) until the contention is reduced to acceptable levels or make changes to the workload/code.</a:t>
            </a:r>
            <a:endParaRPr lang="en-US" dirty="0"/>
          </a:p>
        </p:txBody>
      </p:sp>
    </p:spTree>
    <p:extLst>
      <p:ext uri="{BB962C8B-B14F-4D97-AF65-F5344CB8AC3E}">
        <p14:creationId xmlns:p14="http://schemas.microsoft.com/office/powerpoint/2010/main" val="2335658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a:t>
            </a:r>
            <a:r>
              <a:rPr lang="en-GB" dirty="0" err="1" smtClean="0"/>
              <a:t>TempDB</a:t>
            </a:r>
            <a:r>
              <a:rPr lang="en-GB" dirty="0" smtClean="0"/>
              <a:t> files</a:t>
            </a:r>
            <a:endParaRPr lang="en-US" dirty="0"/>
          </a:p>
        </p:txBody>
      </p:sp>
      <p:sp>
        <p:nvSpPr>
          <p:cNvPr id="3" name="Content Placeholder 2"/>
          <p:cNvSpPr>
            <a:spLocks noGrp="1"/>
          </p:cNvSpPr>
          <p:nvPr>
            <p:ph idx="1"/>
          </p:nvPr>
        </p:nvSpPr>
        <p:spPr/>
        <p:txBody>
          <a:bodyPr/>
          <a:lstStyle/>
          <a:p>
            <a:endParaRPr lang="en-US" dirty="0"/>
          </a:p>
        </p:txBody>
      </p:sp>
      <p:sp>
        <p:nvSpPr>
          <p:cNvPr id="4" name="File01"/>
          <p:cNvSpPr/>
          <p:nvPr/>
        </p:nvSpPr>
        <p:spPr>
          <a:xfrm>
            <a:off x="1342621" y="2083247"/>
            <a:ext cx="5409127" cy="54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ile02"/>
          <p:cNvSpPr/>
          <p:nvPr/>
        </p:nvSpPr>
        <p:spPr>
          <a:xfrm>
            <a:off x="1342621" y="3200846"/>
            <a:ext cx="5409127" cy="54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File01_SpaceUsed01"/>
          <p:cNvSpPr/>
          <p:nvPr/>
        </p:nvSpPr>
        <p:spPr>
          <a:xfrm>
            <a:off x="1340585" y="2086609"/>
            <a:ext cx="3759024" cy="540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ile02_SpaceUsed01"/>
          <p:cNvSpPr/>
          <p:nvPr/>
        </p:nvSpPr>
        <p:spPr>
          <a:xfrm>
            <a:off x="1340585" y="3205649"/>
            <a:ext cx="1083863" cy="540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ile02_SpaceUsed02"/>
          <p:cNvSpPr/>
          <p:nvPr/>
        </p:nvSpPr>
        <p:spPr>
          <a:xfrm>
            <a:off x="2411137" y="3204038"/>
            <a:ext cx="1083863" cy="540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ile02_SpaceUsed03"/>
          <p:cNvSpPr/>
          <p:nvPr/>
        </p:nvSpPr>
        <p:spPr>
          <a:xfrm>
            <a:off x="3501008" y="3202427"/>
            <a:ext cx="1083863" cy="540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File02_SpaceUsed04"/>
          <p:cNvSpPr/>
          <p:nvPr/>
        </p:nvSpPr>
        <p:spPr>
          <a:xfrm>
            <a:off x="4582838" y="3202427"/>
            <a:ext cx="1083863" cy="540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92057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ile04"/>
          <p:cNvSpPr/>
          <p:nvPr/>
        </p:nvSpPr>
        <p:spPr>
          <a:xfrm>
            <a:off x="1350669" y="5333910"/>
            <a:ext cx="5409127" cy="54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File03"/>
          <p:cNvSpPr/>
          <p:nvPr/>
        </p:nvSpPr>
        <p:spPr>
          <a:xfrm>
            <a:off x="1349058" y="4298769"/>
            <a:ext cx="5409127" cy="54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p:txBody>
          <a:bodyPr/>
          <a:lstStyle/>
          <a:p>
            <a:r>
              <a:rPr lang="en-GB" dirty="0" smtClean="0"/>
              <a:t>Adding </a:t>
            </a:r>
            <a:r>
              <a:rPr lang="en-GB" dirty="0" err="1" smtClean="0"/>
              <a:t>TempDB</a:t>
            </a:r>
            <a:r>
              <a:rPr lang="en-GB" dirty="0" smtClean="0"/>
              <a:t> files</a:t>
            </a:r>
            <a:endParaRPr lang="en-US" dirty="0"/>
          </a:p>
        </p:txBody>
      </p:sp>
      <p:sp>
        <p:nvSpPr>
          <p:cNvPr id="3" name="Content Placeholder 2"/>
          <p:cNvSpPr>
            <a:spLocks noGrp="1"/>
          </p:cNvSpPr>
          <p:nvPr>
            <p:ph idx="1"/>
          </p:nvPr>
        </p:nvSpPr>
        <p:spPr/>
        <p:txBody>
          <a:bodyPr/>
          <a:lstStyle/>
          <a:p>
            <a:endParaRPr lang="en-US" dirty="0"/>
          </a:p>
        </p:txBody>
      </p:sp>
      <p:sp>
        <p:nvSpPr>
          <p:cNvPr id="4" name="File01"/>
          <p:cNvSpPr/>
          <p:nvPr/>
        </p:nvSpPr>
        <p:spPr>
          <a:xfrm>
            <a:off x="1342621" y="2083247"/>
            <a:ext cx="5409127" cy="54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ile02"/>
          <p:cNvSpPr/>
          <p:nvPr/>
        </p:nvSpPr>
        <p:spPr>
          <a:xfrm>
            <a:off x="1342621" y="3200846"/>
            <a:ext cx="5409127" cy="54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File01_SpaceUsed01"/>
          <p:cNvSpPr/>
          <p:nvPr/>
        </p:nvSpPr>
        <p:spPr>
          <a:xfrm>
            <a:off x="1340585" y="2086609"/>
            <a:ext cx="3759024" cy="540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ile02_SpaceUsed01"/>
          <p:cNvSpPr/>
          <p:nvPr/>
        </p:nvSpPr>
        <p:spPr>
          <a:xfrm>
            <a:off x="1340585" y="3205649"/>
            <a:ext cx="1083863" cy="540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ile03_SpaceUsed01"/>
          <p:cNvSpPr/>
          <p:nvPr/>
        </p:nvSpPr>
        <p:spPr>
          <a:xfrm>
            <a:off x="1329311" y="4293966"/>
            <a:ext cx="1083863" cy="540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ile04_SpaceUsed01"/>
          <p:cNvSpPr/>
          <p:nvPr/>
        </p:nvSpPr>
        <p:spPr>
          <a:xfrm>
            <a:off x="1347015" y="5333910"/>
            <a:ext cx="1083863" cy="5409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88762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5"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5825"/>
            <a:ext cx="8229600" cy="952500"/>
          </a:xfrm>
        </p:spPr>
        <p:txBody>
          <a:bodyPr/>
          <a:lstStyle/>
          <a:p>
            <a:r>
              <a:rPr lang="en-GB" sz="3600" dirty="0"/>
              <a:t>2016 Temp table creation process</a:t>
            </a:r>
            <a:endParaRPr lang="en-US" sz="3600" dirty="0"/>
          </a:p>
        </p:txBody>
      </p:sp>
      <p:sp>
        <p:nvSpPr>
          <p:cNvPr id="3" name="Content Placeholder 2"/>
          <p:cNvSpPr>
            <a:spLocks noGrp="1"/>
          </p:cNvSpPr>
          <p:nvPr>
            <p:ph idx="1"/>
          </p:nvPr>
        </p:nvSpPr>
        <p:spPr>
          <a:xfrm>
            <a:off x="457200" y="2195602"/>
            <a:ext cx="6285216" cy="3464323"/>
          </a:xfrm>
        </p:spPr>
        <p:txBody>
          <a:bodyPr/>
          <a:lstStyle/>
          <a:p>
            <a:r>
              <a:rPr lang="en-GB" dirty="0" smtClean="0"/>
              <a:t>SQL Server 2016 enables trace flags 1117 and 1118 by default.</a:t>
            </a:r>
          </a:p>
          <a:p>
            <a:endParaRPr lang="en-GB" dirty="0" smtClean="0"/>
          </a:p>
          <a:p>
            <a:r>
              <a:rPr lang="en-GB" dirty="0" smtClean="0"/>
              <a:t>1117 – Grow all files in a file group equally</a:t>
            </a:r>
          </a:p>
          <a:p>
            <a:endParaRPr lang="en-GB" dirty="0" smtClean="0"/>
          </a:p>
          <a:p>
            <a:r>
              <a:rPr lang="en-GB" dirty="0" smtClean="0"/>
              <a:t>1118 – Use Full extents only</a:t>
            </a:r>
            <a:endParaRPr lang="en-US" dirty="0"/>
          </a:p>
        </p:txBody>
      </p:sp>
    </p:spTree>
    <p:extLst>
      <p:ext uri="{BB962C8B-B14F-4D97-AF65-F5344CB8AC3E}">
        <p14:creationId xmlns:p14="http://schemas.microsoft.com/office/powerpoint/2010/main" val="486211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30" y="2209533"/>
            <a:ext cx="4507606" cy="952500"/>
          </a:xfrm>
        </p:spPr>
        <p:txBody>
          <a:bodyPr>
            <a:normAutofit fontScale="90000"/>
          </a:bodyPr>
          <a:lstStyle/>
          <a:p>
            <a:pPr algn="l"/>
            <a:r>
              <a:rPr lang="en-GB" dirty="0" smtClean="0"/>
              <a:t>Other </a:t>
            </a:r>
            <a:br>
              <a:rPr lang="en-GB" dirty="0" smtClean="0"/>
            </a:br>
            <a:r>
              <a:rPr lang="en-GB" dirty="0" smtClean="0"/>
              <a:t>new features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2119" y="1333500"/>
            <a:ext cx="6001882" cy="4488556"/>
          </a:xfrm>
        </p:spPr>
      </p:pic>
      <p:sp>
        <p:nvSpPr>
          <p:cNvPr id="5" name="Right Arrow 4"/>
          <p:cNvSpPr/>
          <p:nvPr/>
        </p:nvSpPr>
        <p:spPr>
          <a:xfrm rot="10800000">
            <a:off x="6220495" y="2624875"/>
            <a:ext cx="1313645" cy="2704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rot="19889479">
            <a:off x="4441600" y="3556424"/>
            <a:ext cx="1313645" cy="2704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Arrow 8"/>
          <p:cNvSpPr/>
          <p:nvPr/>
        </p:nvSpPr>
        <p:spPr>
          <a:xfrm rot="10800000">
            <a:off x="6220495" y="4708033"/>
            <a:ext cx="1313645" cy="2704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p:cNvSpPr txBox="1"/>
          <p:nvPr/>
        </p:nvSpPr>
        <p:spPr>
          <a:xfrm>
            <a:off x="119130" y="3626422"/>
            <a:ext cx="2942123" cy="1200329"/>
          </a:xfrm>
          <a:prstGeom prst="rect">
            <a:avLst/>
          </a:prstGeom>
          <a:noFill/>
        </p:spPr>
        <p:txBody>
          <a:bodyPr wrap="square" rtlCol="0">
            <a:spAutoFit/>
          </a:bodyPr>
          <a:lstStyle/>
          <a:p>
            <a:r>
              <a:rPr lang="en-US" dirty="0">
                <a:solidFill>
                  <a:schemeClr val="accent6"/>
                </a:solidFill>
              </a:rPr>
              <a:t>Command line option for multiple </a:t>
            </a:r>
            <a:r>
              <a:rPr lang="en-US" dirty="0" err="1">
                <a:solidFill>
                  <a:schemeClr val="accent6"/>
                </a:solidFill>
              </a:rPr>
              <a:t>TempDB</a:t>
            </a:r>
            <a:r>
              <a:rPr lang="en-US" dirty="0">
                <a:solidFill>
                  <a:schemeClr val="accent6"/>
                </a:solidFill>
              </a:rPr>
              <a:t> files can be set via parameter /SQLTEMPDBFILECOUNT</a:t>
            </a:r>
          </a:p>
        </p:txBody>
      </p:sp>
    </p:spTree>
    <p:extLst>
      <p:ext uri="{BB962C8B-B14F-4D97-AF65-F5344CB8AC3E}">
        <p14:creationId xmlns:p14="http://schemas.microsoft.com/office/powerpoint/2010/main" val="3953981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a:bodyPr>
          <a:lstStyle/>
          <a:p>
            <a:r>
              <a:rPr lang="en-US" sz="4400" dirty="0"/>
              <a:t>Investigate </a:t>
            </a:r>
            <a:r>
              <a:rPr lang="en-US" sz="4400" dirty="0" err="1" smtClean="0"/>
              <a:t>TempDB</a:t>
            </a:r>
            <a:r>
              <a:rPr lang="en-US" sz="4400" dirty="0" smtClean="0"/>
              <a:t> Like Sherlock Holmes</a:t>
            </a:r>
            <a:endParaRPr lang="pl-PL" sz="4400" dirty="0"/>
          </a:p>
        </p:txBody>
      </p:sp>
      <p:sp>
        <p:nvSpPr>
          <p:cNvPr id="3" name="Podtytuł 2"/>
          <p:cNvSpPr>
            <a:spLocks noGrp="1"/>
          </p:cNvSpPr>
          <p:nvPr>
            <p:ph type="subTitle" idx="1"/>
          </p:nvPr>
        </p:nvSpPr>
        <p:spPr/>
        <p:txBody>
          <a:bodyPr/>
          <a:lstStyle/>
          <a:p>
            <a:r>
              <a:rPr lang="en-GB" dirty="0" smtClean="0"/>
              <a:t>Richard Douglas</a:t>
            </a:r>
            <a:r>
              <a:rPr lang="pl-PL" dirty="0"/>
              <a:t/>
            </a:r>
            <a:br>
              <a:rPr lang="pl-PL" dirty="0"/>
            </a:br>
            <a:r>
              <a:rPr lang="en-GB" dirty="0" smtClean="0"/>
              <a:t>Senior Solutions Engineer at SentryOne</a:t>
            </a:r>
            <a:r>
              <a:rPr lang="pl-PL" dirty="0"/>
              <a:t/>
            </a:r>
            <a:br>
              <a:rPr lang="pl-PL" dirty="0"/>
            </a:br>
            <a:r>
              <a:rPr lang="en-GB" dirty="0" smtClean="0">
                <a:hlinkClick r:id="rId3"/>
              </a:rPr>
              <a:t>rdouglas@SentryOne.com</a:t>
            </a:r>
            <a:endParaRPr lang="en-GB" dirty="0" smtClean="0"/>
          </a:p>
          <a:p>
            <a:r>
              <a:rPr lang="en-GB" dirty="0" smtClean="0"/>
              <a:t>@</a:t>
            </a:r>
            <a:r>
              <a:rPr lang="en-GB" dirty="0" err="1" smtClean="0"/>
              <a:t>SQLRich</a:t>
            </a:r>
            <a:endParaRPr lang="pl-PL" dirty="0"/>
          </a:p>
        </p:txBody>
      </p:sp>
    </p:spTree>
    <p:extLst>
      <p:ext uri="{BB962C8B-B14F-4D97-AF65-F5344CB8AC3E}">
        <p14:creationId xmlns:p14="http://schemas.microsoft.com/office/powerpoint/2010/main" val="30078316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030" y="1011796"/>
            <a:ext cx="6670991" cy="4988954"/>
          </a:xfrm>
        </p:spPr>
      </p:pic>
      <p:sp>
        <p:nvSpPr>
          <p:cNvPr id="5" name="Right Arrow 4"/>
          <p:cNvSpPr/>
          <p:nvPr/>
        </p:nvSpPr>
        <p:spPr>
          <a:xfrm rot="19302306">
            <a:off x="1849005" y="3721830"/>
            <a:ext cx="1313645" cy="5421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196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558" y="1599161"/>
            <a:ext cx="8229600" cy="952500"/>
          </a:xfrm>
        </p:spPr>
        <p:txBody>
          <a:bodyPr/>
          <a:lstStyle/>
          <a:p>
            <a:r>
              <a:rPr lang="en-GB" dirty="0" smtClean="0"/>
              <a:t>Performance tuning adage</a:t>
            </a:r>
            <a:endParaRPr lang="en-US" dirty="0"/>
          </a:p>
        </p:txBody>
      </p:sp>
      <p:sp>
        <p:nvSpPr>
          <p:cNvPr id="3" name="Content Placeholder 2"/>
          <p:cNvSpPr>
            <a:spLocks noGrp="1"/>
          </p:cNvSpPr>
          <p:nvPr>
            <p:ph idx="1"/>
          </p:nvPr>
        </p:nvSpPr>
        <p:spPr>
          <a:xfrm>
            <a:off x="457200" y="3221993"/>
            <a:ext cx="8229600" cy="2236352"/>
          </a:xfrm>
        </p:spPr>
        <p:txBody>
          <a:bodyPr/>
          <a:lstStyle/>
          <a:p>
            <a:pPr marL="0" indent="0" algn="ctr" fontAlgn="base">
              <a:buNone/>
            </a:pPr>
            <a:r>
              <a:rPr lang="en-GB" dirty="0"/>
              <a:t>‘It has long been an axiom of mine that the little things are infinitely the most important.’</a:t>
            </a:r>
          </a:p>
          <a:p>
            <a:pPr marL="0" indent="0" fontAlgn="base">
              <a:buNone/>
            </a:pPr>
            <a:r>
              <a:rPr lang="en-GB" dirty="0"/>
              <a:t>Sherlock Holmes </a:t>
            </a:r>
            <a:endParaRPr lang="en-GB" dirty="0" smtClean="0"/>
          </a:p>
          <a:p>
            <a:pPr marL="0" indent="0" fontAlgn="base">
              <a:buNone/>
            </a:pPr>
            <a:r>
              <a:rPr lang="en-GB" i="1" dirty="0" smtClean="0"/>
              <a:t>-</a:t>
            </a:r>
            <a:r>
              <a:rPr lang="en-GB" i="1" dirty="0"/>
              <a:t>A Case of Identity</a:t>
            </a:r>
            <a:endParaRPr lang="en-GB" dirty="0"/>
          </a:p>
          <a:p>
            <a:endParaRPr lang="en-US" dirty="0"/>
          </a:p>
        </p:txBody>
      </p:sp>
    </p:spTree>
    <p:extLst>
      <p:ext uri="{BB962C8B-B14F-4D97-AF65-F5344CB8AC3E}">
        <p14:creationId xmlns:p14="http://schemas.microsoft.com/office/powerpoint/2010/main" val="125033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859" y="1046227"/>
            <a:ext cx="4308283" cy="4765547"/>
          </a:xfrm>
          <a:prstGeom prst="rect">
            <a:avLst/>
          </a:prstGeom>
        </p:spPr>
      </p:pic>
    </p:spTree>
    <p:extLst>
      <p:ext uri="{BB962C8B-B14F-4D97-AF65-F5344CB8AC3E}">
        <p14:creationId xmlns:p14="http://schemas.microsoft.com/office/powerpoint/2010/main" val="1855664015"/>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 table caching</a:t>
            </a:r>
            <a:endParaRPr lang="en-US" dirty="0"/>
          </a:p>
        </p:txBody>
      </p:sp>
      <p:sp>
        <p:nvSpPr>
          <p:cNvPr id="3" name="Content Placeholder 2"/>
          <p:cNvSpPr>
            <a:spLocks noGrp="1"/>
          </p:cNvSpPr>
          <p:nvPr>
            <p:ph idx="1"/>
          </p:nvPr>
        </p:nvSpPr>
        <p:spPr/>
        <p:txBody>
          <a:bodyPr/>
          <a:lstStyle/>
          <a:p>
            <a:pPr marL="0" indent="0">
              <a:buNone/>
            </a:pPr>
            <a:r>
              <a:rPr lang="en-GB" dirty="0" smtClean="0"/>
              <a:t>The following stops the ability to cache temp tables:</a:t>
            </a:r>
          </a:p>
          <a:p>
            <a:r>
              <a:rPr lang="en-GB" dirty="0" smtClean="0"/>
              <a:t>Creating a named constraint</a:t>
            </a:r>
          </a:p>
          <a:p>
            <a:r>
              <a:rPr lang="en-GB" dirty="0" smtClean="0"/>
              <a:t>Using DDL after creation</a:t>
            </a:r>
          </a:p>
          <a:p>
            <a:r>
              <a:rPr lang="en-GB" dirty="0" smtClean="0"/>
              <a:t>Creating using dynamic SQL</a:t>
            </a:r>
          </a:p>
          <a:p>
            <a:r>
              <a:rPr lang="en-GB" dirty="0" smtClean="0"/>
              <a:t>Used in an ad-hoc command</a:t>
            </a:r>
            <a:endParaRPr lang="en-US" dirty="0"/>
          </a:p>
        </p:txBody>
      </p:sp>
    </p:spTree>
    <p:extLst>
      <p:ext uri="{BB962C8B-B14F-4D97-AF65-F5344CB8AC3E}">
        <p14:creationId xmlns:p14="http://schemas.microsoft.com/office/powerpoint/2010/main" val="2248697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Memory grants</a:t>
            </a:r>
            <a:endParaRPr lang="en-US" dirty="0"/>
          </a:p>
        </p:txBody>
      </p:sp>
      <p:sp>
        <p:nvSpPr>
          <p:cNvPr id="3" name="Content Placeholder 2"/>
          <p:cNvSpPr>
            <a:spLocks noGrp="1"/>
          </p:cNvSpPr>
          <p:nvPr>
            <p:ph idx="1"/>
          </p:nvPr>
        </p:nvSpPr>
        <p:spPr/>
        <p:txBody>
          <a:bodyPr/>
          <a:lstStyle/>
          <a:p>
            <a:r>
              <a:rPr lang="en-GB" dirty="0" smtClean="0"/>
              <a:t>Query submitted</a:t>
            </a:r>
          </a:p>
          <a:p>
            <a:r>
              <a:rPr lang="en-GB" dirty="0" smtClean="0"/>
              <a:t>Optimizer checks stats</a:t>
            </a:r>
          </a:p>
          <a:p>
            <a:r>
              <a:rPr lang="en-GB" dirty="0" smtClean="0"/>
              <a:t>Predicts memory needed</a:t>
            </a:r>
          </a:p>
          <a:p>
            <a:r>
              <a:rPr lang="en-GB" dirty="0" smtClean="0"/>
              <a:t>Tries to assign contiguous memory (Memory Grants Pending)</a:t>
            </a:r>
          </a:p>
          <a:p>
            <a:r>
              <a:rPr lang="en-GB" dirty="0" smtClean="0"/>
              <a:t>Query runs</a:t>
            </a:r>
            <a:endParaRPr lang="en-US" dirty="0"/>
          </a:p>
        </p:txBody>
      </p:sp>
      <p:sp>
        <p:nvSpPr>
          <p:cNvPr id="4" name="Hopeful"/>
          <p:cNvSpPr txBox="1"/>
          <p:nvPr/>
        </p:nvSpPr>
        <p:spPr>
          <a:xfrm>
            <a:off x="2195736" y="3068960"/>
            <a:ext cx="1841678" cy="461665"/>
          </a:xfrm>
          <a:prstGeom prst="rect">
            <a:avLst/>
          </a:prstGeom>
          <a:noFill/>
        </p:spPr>
        <p:txBody>
          <a:bodyPr wrap="square" rtlCol="0">
            <a:spAutoFit/>
          </a:bodyPr>
          <a:lstStyle/>
          <a:p>
            <a:r>
              <a:rPr lang="en-GB" sz="2400" dirty="0">
                <a:solidFill>
                  <a:schemeClr val="accent5"/>
                </a:solidFill>
                <a:latin typeface="+mj-lt"/>
              </a:rPr>
              <a:t>(Hopefully)</a:t>
            </a:r>
            <a:endParaRPr lang="en-US" sz="2400" dirty="0">
              <a:solidFill>
                <a:schemeClr val="accent5"/>
              </a:solidFill>
              <a:latin typeface="+mj-lt"/>
            </a:endParaRPr>
          </a:p>
        </p:txBody>
      </p:sp>
    </p:spTree>
    <p:extLst>
      <p:ext uri="{BB962C8B-B14F-4D97-AF65-F5344CB8AC3E}">
        <p14:creationId xmlns:p14="http://schemas.microsoft.com/office/powerpoint/2010/main" val="2006632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196752"/>
            <a:ext cx="7772400" cy="1362075"/>
          </a:xfrm>
        </p:spPr>
        <p:txBody>
          <a:bodyPr>
            <a:noAutofit/>
          </a:bodyPr>
          <a:lstStyle/>
          <a:p>
            <a:r>
              <a:rPr lang="en-GB" sz="4400" dirty="0" smtClean="0"/>
              <a:t>Memory grants </a:t>
            </a:r>
            <a:br>
              <a:rPr lang="en-GB" sz="4400" dirty="0" smtClean="0"/>
            </a:br>
            <a:r>
              <a:rPr lang="en-GB" sz="4400" dirty="0" smtClean="0"/>
              <a:t>in action</a:t>
            </a:r>
            <a:endParaRPr lang="en-US" sz="4400" dirty="0"/>
          </a:p>
        </p:txBody>
      </p:sp>
    </p:spTree>
    <p:extLst>
      <p:ext uri="{BB962C8B-B14F-4D97-AF65-F5344CB8AC3E}">
        <p14:creationId xmlns:p14="http://schemas.microsoft.com/office/powerpoint/2010/main" val="1339567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worktables</a:t>
            </a:r>
            <a:endParaRPr lang="en-US" dirty="0"/>
          </a:p>
        </p:txBody>
      </p:sp>
      <p:sp>
        <p:nvSpPr>
          <p:cNvPr id="3" name="Content Placeholder 2"/>
          <p:cNvSpPr>
            <a:spLocks noGrp="1"/>
          </p:cNvSpPr>
          <p:nvPr>
            <p:ph idx="1"/>
          </p:nvPr>
        </p:nvSpPr>
        <p:spPr/>
        <p:txBody>
          <a:bodyPr>
            <a:normAutofit/>
          </a:bodyPr>
          <a:lstStyle/>
          <a:p>
            <a:r>
              <a:rPr lang="en-GB" dirty="0" smtClean="0"/>
              <a:t>Work tables are internal structures used for a number of purposes:</a:t>
            </a:r>
          </a:p>
          <a:p>
            <a:pPr lvl="1"/>
            <a:r>
              <a:rPr lang="en-GB" dirty="0" smtClean="0"/>
              <a:t>Service Broker</a:t>
            </a:r>
          </a:p>
          <a:p>
            <a:pPr lvl="1"/>
            <a:r>
              <a:rPr lang="en-GB" dirty="0" smtClean="0"/>
              <a:t>DBCC </a:t>
            </a:r>
            <a:r>
              <a:rPr lang="en-GB" dirty="0" err="1" smtClean="0"/>
              <a:t>CheckDB</a:t>
            </a:r>
            <a:endParaRPr lang="en-GB" dirty="0" smtClean="0"/>
          </a:p>
          <a:p>
            <a:pPr lvl="1"/>
            <a:r>
              <a:rPr lang="en-GB" dirty="0" smtClean="0"/>
              <a:t>Cursors</a:t>
            </a:r>
          </a:p>
          <a:p>
            <a:pPr lvl="1"/>
            <a:r>
              <a:rPr lang="en-GB" dirty="0" smtClean="0"/>
              <a:t>Group By, Union, and some Order By statements</a:t>
            </a:r>
          </a:p>
          <a:p>
            <a:pPr lvl="1"/>
            <a:r>
              <a:rPr lang="en-GB" dirty="0" smtClean="0"/>
              <a:t>Spools</a:t>
            </a:r>
          </a:p>
          <a:p>
            <a:r>
              <a:rPr lang="en-GB" dirty="0" smtClean="0"/>
              <a:t>*Work tables are allocated to mixed extents</a:t>
            </a:r>
          </a:p>
          <a:p>
            <a:r>
              <a:rPr lang="en-GB" dirty="0" smtClean="0"/>
              <a:t>Work tables can be cached to improve performance</a:t>
            </a:r>
          </a:p>
          <a:p>
            <a:r>
              <a:rPr lang="en-GB" dirty="0" smtClean="0"/>
              <a:t>Work tables have a negative </a:t>
            </a:r>
            <a:r>
              <a:rPr lang="en-GB" dirty="0" err="1" smtClean="0"/>
              <a:t>objectid</a:t>
            </a:r>
            <a:endParaRPr lang="en-US" dirty="0"/>
          </a:p>
        </p:txBody>
      </p:sp>
    </p:spTree>
    <p:extLst>
      <p:ext uri="{BB962C8B-B14F-4D97-AF65-F5344CB8AC3E}">
        <p14:creationId xmlns:p14="http://schemas.microsoft.com/office/powerpoint/2010/main" val="2855741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workfiles</a:t>
            </a:r>
            <a:endParaRPr lang="en-US"/>
          </a:p>
        </p:txBody>
      </p:sp>
      <p:sp>
        <p:nvSpPr>
          <p:cNvPr id="3" name="Content Placeholder 2"/>
          <p:cNvSpPr>
            <a:spLocks noGrp="1"/>
          </p:cNvSpPr>
          <p:nvPr>
            <p:ph idx="1"/>
          </p:nvPr>
        </p:nvSpPr>
        <p:spPr/>
        <p:txBody>
          <a:bodyPr/>
          <a:lstStyle/>
          <a:p>
            <a:r>
              <a:rPr lang="en-GB" dirty="0" smtClean="0"/>
              <a:t>Similar to work tables</a:t>
            </a:r>
          </a:p>
          <a:p>
            <a:r>
              <a:rPr lang="en-GB" dirty="0" smtClean="0"/>
              <a:t>Are used for hashing operations</a:t>
            </a:r>
          </a:p>
          <a:p>
            <a:r>
              <a:rPr lang="en-GB" dirty="0" smtClean="0"/>
              <a:t>They store temporary result sets for hash joins and hash aggregates</a:t>
            </a:r>
            <a:endParaRPr lang="en-US" dirty="0"/>
          </a:p>
        </p:txBody>
      </p:sp>
    </p:spTree>
    <p:extLst>
      <p:ext uri="{BB962C8B-B14F-4D97-AF65-F5344CB8AC3E}">
        <p14:creationId xmlns:p14="http://schemas.microsoft.com/office/powerpoint/2010/main" val="3939921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2465301"/>
            <a:ext cx="8229600" cy="2252464"/>
          </a:xfrm>
        </p:spPr>
        <p:txBody>
          <a:bodyPr/>
          <a:lstStyle/>
          <a:p>
            <a:pPr marL="0" indent="0" algn="ctr" fontAlgn="base">
              <a:buNone/>
            </a:pPr>
            <a:r>
              <a:rPr lang="en-GB" dirty="0"/>
              <a:t>“The world is full of obvious things which nobody by any chance ever observes.”</a:t>
            </a:r>
          </a:p>
          <a:p>
            <a:pPr marL="0" indent="0" fontAlgn="base">
              <a:buNone/>
            </a:pPr>
            <a:r>
              <a:rPr lang="en-GB" dirty="0"/>
              <a:t>Sherlock Holmes </a:t>
            </a:r>
            <a:endParaRPr lang="en-GB" dirty="0" smtClean="0"/>
          </a:p>
          <a:p>
            <a:pPr marL="0" indent="0" fontAlgn="base">
              <a:buNone/>
            </a:pPr>
            <a:r>
              <a:rPr lang="en-GB" i="1" dirty="0" smtClean="0"/>
              <a:t>-</a:t>
            </a:r>
            <a:r>
              <a:rPr lang="en-GB" i="1" dirty="0"/>
              <a:t>The Hound of the Baskervilles</a:t>
            </a:r>
            <a:endParaRPr lang="en-GB" dirty="0"/>
          </a:p>
          <a:p>
            <a:pPr marL="0" indent="0" fontAlgn="base">
              <a:buNone/>
            </a:pPr>
            <a:r>
              <a:rPr lang="en-GB" dirty="0"/>
              <a:t>Chapter 3: “The Problem”</a:t>
            </a:r>
          </a:p>
          <a:p>
            <a:endParaRPr lang="en-US" dirty="0"/>
          </a:p>
        </p:txBody>
      </p:sp>
    </p:spTree>
    <p:extLst>
      <p:ext uri="{BB962C8B-B14F-4D97-AF65-F5344CB8AC3E}">
        <p14:creationId xmlns:p14="http://schemas.microsoft.com/office/powerpoint/2010/main" val="872341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728" y="2714304"/>
            <a:ext cx="8229600" cy="952500"/>
          </a:xfrm>
        </p:spPr>
        <p:txBody>
          <a:bodyPr>
            <a:normAutofit/>
          </a:bodyPr>
          <a:lstStyle/>
          <a:p>
            <a:r>
              <a:rPr lang="en-GB" sz="4000" dirty="0" smtClean="0"/>
              <a:t>Measuring </a:t>
            </a:r>
            <a:r>
              <a:rPr lang="en-GB" sz="4000" dirty="0" err="1" smtClean="0"/>
              <a:t>tempdb</a:t>
            </a:r>
            <a:r>
              <a:rPr lang="en-GB" sz="4000" dirty="0" smtClean="0"/>
              <a:t> performance</a:t>
            </a:r>
            <a:endParaRPr lang="en-US" sz="4000" dirty="0"/>
          </a:p>
        </p:txBody>
      </p:sp>
    </p:spTree>
    <p:extLst>
      <p:ext uri="{BB962C8B-B14F-4D97-AF65-F5344CB8AC3E}">
        <p14:creationId xmlns:p14="http://schemas.microsoft.com/office/powerpoint/2010/main" val="1034597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bwMode="auto">
          <a:xfrm>
            <a:off x="395536" y="2132856"/>
            <a:ext cx="621247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pl-PL" altLang="en-US" sz="3600" i="0" u="none" strike="noStrike" cap="none" normalizeH="0" baseline="0" dirty="0" smtClean="0">
                <a:ln>
                  <a:noFill/>
                </a:ln>
                <a:solidFill>
                  <a:srgbClr val="212121"/>
                </a:solidFill>
                <a:effectLst/>
                <a:latin typeface="+mn-lt"/>
              </a:rPr>
              <a:t>Ta sesja jest w języku </a:t>
            </a:r>
            <a:r>
              <a:rPr kumimoji="0" lang="en-GB" altLang="en-US" sz="3600" i="0" u="none" strike="noStrike" cap="none" normalizeH="0" baseline="0" dirty="0" smtClean="0">
                <a:ln>
                  <a:noFill/>
                </a:ln>
                <a:solidFill>
                  <a:srgbClr val="212121"/>
                </a:solidFill>
                <a:effectLst/>
                <a:latin typeface="+mn-lt"/>
              </a:rPr>
              <a:t>a</a:t>
            </a:r>
            <a:r>
              <a:rPr kumimoji="0" lang="pl-PL" altLang="en-US" sz="3600" i="0" u="none" strike="noStrike" cap="none" normalizeH="0" baseline="0" dirty="0" smtClean="0">
                <a:ln>
                  <a:noFill/>
                </a:ln>
                <a:solidFill>
                  <a:srgbClr val="212121"/>
                </a:solidFill>
                <a:effectLst/>
                <a:latin typeface="+mn-lt"/>
              </a:rPr>
              <a:t>ngielskim</a:t>
            </a:r>
            <a:r>
              <a:rPr kumimoji="0" lang="pl-PL" altLang="en-US" sz="1050" i="0" u="none" strike="noStrike" cap="none" normalizeH="0" baseline="0" dirty="0" smtClean="0">
                <a:ln>
                  <a:noFill/>
                </a:ln>
                <a:solidFill>
                  <a:schemeClr val="tx1"/>
                </a:solidFill>
                <a:effectLst/>
                <a:latin typeface="+mn-lt"/>
              </a:rPr>
              <a:t> </a:t>
            </a:r>
            <a:endParaRPr kumimoji="0" lang="pl-PL" altLang="en-US" sz="3200" i="0" u="none" strike="noStrike" cap="none" normalizeH="0" baseline="0" dirty="0" smtClean="0">
              <a:ln>
                <a:noFill/>
              </a:ln>
              <a:solidFill>
                <a:schemeClr val="tx1"/>
              </a:solidFill>
              <a:effectLst/>
              <a:latin typeface="+mn-lt"/>
            </a:endParaRPr>
          </a:p>
        </p:txBody>
      </p:sp>
      <p:sp>
        <p:nvSpPr>
          <p:cNvPr id="7" name="Rectangle 4"/>
          <p:cNvSpPr>
            <a:spLocks noGrp="1" noChangeArrowheads="1"/>
          </p:cNvSpPr>
          <p:nvPr>
            <p:ph type="subTitle" idx="1"/>
          </p:nvPr>
        </p:nvSpPr>
        <p:spPr bwMode="auto">
          <a:xfrm>
            <a:off x="1038500" y="3296018"/>
            <a:ext cx="4926541"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3600" u="none" strike="noStrike" cap="none" normalizeH="0" baseline="0" dirty="0" smtClean="0">
                <a:ln>
                  <a:noFill/>
                </a:ln>
                <a:solidFill>
                  <a:schemeClr val="tx2"/>
                </a:solidFill>
                <a:effectLst/>
              </a:rPr>
              <a:t>Teraz twój czas</a:t>
            </a:r>
            <a:r>
              <a:rPr kumimoji="0" lang="en-GB" altLang="en-US" sz="3600" u="none" strike="noStrike" cap="none" normalizeH="0" baseline="0" dirty="0" smtClean="0">
                <a:ln>
                  <a:noFill/>
                </a:ln>
                <a:solidFill>
                  <a:schemeClr val="tx2"/>
                </a:solidFill>
                <a:effectLst/>
              </a:rPr>
              <a:t>,</a:t>
            </a:r>
            <a:r>
              <a:rPr kumimoji="0" lang="en-GB" altLang="en-US" sz="3600" u="none" strike="noStrike" cap="none" normalizeH="0" dirty="0" smtClean="0">
                <a:ln>
                  <a:noFill/>
                </a:ln>
                <a:solidFill>
                  <a:schemeClr val="tx2"/>
                </a:solidFill>
                <a:effectLst/>
              </a:rPr>
              <a:t> aby </a:t>
            </a:r>
            <a:r>
              <a:rPr kumimoji="0" lang="en-GB" altLang="en-US" sz="3600" u="none" strike="noStrike" cap="none" normalizeH="0" dirty="0" err="1" smtClean="0">
                <a:ln>
                  <a:noFill/>
                </a:ln>
                <a:solidFill>
                  <a:schemeClr val="tx2"/>
                </a:solidFill>
                <a:effectLst/>
              </a:rPr>
              <a:t>wyj</a:t>
            </a:r>
            <a:r>
              <a:rPr lang="en-GB" altLang="en-US" sz="3600" dirty="0" err="1" smtClean="0">
                <a:solidFill>
                  <a:schemeClr val="tx2"/>
                </a:solidFill>
              </a:rPr>
              <a:t>sc</a:t>
            </a:r>
            <a:endParaRPr lang="en-GB" altLang="en-US" sz="3600" dirty="0" smtClean="0">
              <a:solidFill>
                <a:schemeClr val="tx2"/>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3600" dirty="0" smtClean="0">
                <a:solidFill>
                  <a:schemeClr val="tx2"/>
                </a:solidFill>
              </a:rPr>
              <a:t>z </a:t>
            </a:r>
            <a:r>
              <a:rPr lang="en-GB" altLang="en-US" sz="3600" dirty="0" err="1" smtClean="0">
                <a:solidFill>
                  <a:schemeClr val="tx2"/>
                </a:solidFill>
              </a:rPr>
              <a:t>sesji</a:t>
            </a:r>
            <a:r>
              <a:rPr lang="en-GB" altLang="en-US" sz="3600" dirty="0" smtClean="0">
                <a:solidFill>
                  <a:schemeClr val="tx2"/>
                </a:solidFill>
              </a:rPr>
              <a:t> </a:t>
            </a:r>
            <a:r>
              <a:rPr lang="en-GB" altLang="en-US" sz="3600" dirty="0" smtClean="0">
                <a:solidFill>
                  <a:schemeClr val="tx2"/>
                </a:solidFill>
                <a:sym typeface="Wingdings" panose="05000000000000000000" pitchFamily="2" charset="2"/>
              </a:rPr>
              <a:t></a:t>
            </a:r>
            <a:endParaRPr kumimoji="0" lang="pl-PL" altLang="en-US" sz="1800" u="none" strike="noStrike" cap="none" normalizeH="0" baseline="0" dirty="0" smtClean="0">
              <a:ln>
                <a:noFill/>
              </a:ln>
              <a:solidFill>
                <a:schemeClr val="tx1"/>
              </a:solidFill>
              <a:effectLst/>
            </a:endParaRPr>
          </a:p>
        </p:txBody>
      </p:sp>
      <p:pic>
        <p:nvPicPr>
          <p:cNvPr id="1030" name="Picture 6" descr="Image result for Sherlock run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8911" y="2852936"/>
            <a:ext cx="2373569" cy="346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797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Perfmon</a:t>
            </a:r>
            <a:r>
              <a:rPr lang="en-GB" dirty="0" smtClean="0"/>
              <a:t> Counters</a:t>
            </a:r>
            <a:endParaRPr lang="en-US" dirty="0"/>
          </a:p>
        </p:txBody>
      </p:sp>
      <p:sp>
        <p:nvSpPr>
          <p:cNvPr id="3" name="Content Placeholder 2"/>
          <p:cNvSpPr>
            <a:spLocks noGrp="1"/>
          </p:cNvSpPr>
          <p:nvPr>
            <p:ph idx="1"/>
          </p:nvPr>
        </p:nvSpPr>
        <p:spPr/>
        <p:txBody>
          <a:bodyPr/>
          <a:lstStyle/>
          <a:p>
            <a:r>
              <a:rPr lang="en-GB" dirty="0" smtClean="0"/>
              <a:t>Access Methods – </a:t>
            </a:r>
            <a:r>
              <a:rPr lang="en-GB" dirty="0" err="1" smtClean="0"/>
              <a:t>Workfiles</a:t>
            </a:r>
            <a:r>
              <a:rPr lang="en-GB" dirty="0" smtClean="0"/>
              <a:t> Created/Sec</a:t>
            </a:r>
          </a:p>
          <a:p>
            <a:r>
              <a:rPr lang="en-GB" dirty="0"/>
              <a:t>Access Methods – </a:t>
            </a:r>
            <a:r>
              <a:rPr lang="en-GB" dirty="0" smtClean="0"/>
              <a:t>Worktables </a:t>
            </a:r>
            <a:r>
              <a:rPr lang="en-GB" dirty="0"/>
              <a:t>Created/Sec</a:t>
            </a:r>
            <a:endParaRPr lang="en-US" dirty="0"/>
          </a:p>
          <a:p>
            <a:r>
              <a:rPr lang="en-GB" dirty="0"/>
              <a:t>Access Methods – </a:t>
            </a:r>
            <a:r>
              <a:rPr lang="en-GB" dirty="0" smtClean="0"/>
              <a:t>Worktables From Cache Base</a:t>
            </a:r>
            <a:endParaRPr lang="en-US" dirty="0"/>
          </a:p>
          <a:p>
            <a:r>
              <a:rPr lang="en-GB" dirty="0"/>
              <a:t>Access Methods – </a:t>
            </a:r>
            <a:r>
              <a:rPr lang="en-GB" dirty="0" smtClean="0"/>
              <a:t>Worktables From Cache Ratio</a:t>
            </a:r>
            <a:endParaRPr lang="en-US" dirty="0"/>
          </a:p>
          <a:p>
            <a:endParaRPr lang="en-US" dirty="0"/>
          </a:p>
        </p:txBody>
      </p:sp>
    </p:spTree>
    <p:extLst>
      <p:ext uri="{BB962C8B-B14F-4D97-AF65-F5344CB8AC3E}">
        <p14:creationId xmlns:p14="http://schemas.microsoft.com/office/powerpoint/2010/main" val="3204173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Perfmon</a:t>
            </a:r>
            <a:r>
              <a:rPr lang="en-GB" dirty="0" smtClean="0"/>
              <a:t> Counters</a:t>
            </a:r>
            <a:endParaRPr lang="en-US" dirty="0"/>
          </a:p>
        </p:txBody>
      </p:sp>
      <p:sp>
        <p:nvSpPr>
          <p:cNvPr id="3" name="Content Placeholder 2"/>
          <p:cNvSpPr>
            <a:spLocks noGrp="1"/>
          </p:cNvSpPr>
          <p:nvPr>
            <p:ph idx="1"/>
          </p:nvPr>
        </p:nvSpPr>
        <p:spPr/>
        <p:txBody>
          <a:bodyPr/>
          <a:lstStyle/>
          <a:p>
            <a:r>
              <a:rPr lang="en-GB" dirty="0" smtClean="0"/>
              <a:t>Cursor Manager By Type – Cursor Worktable Usage</a:t>
            </a:r>
          </a:p>
          <a:p>
            <a:pPr lvl="1"/>
            <a:r>
              <a:rPr lang="en-GB" dirty="0" smtClean="0"/>
              <a:t>TSQL Local Cursor</a:t>
            </a:r>
          </a:p>
          <a:p>
            <a:pPr lvl="1"/>
            <a:r>
              <a:rPr lang="en-GB" dirty="0"/>
              <a:t>TSQL </a:t>
            </a:r>
            <a:r>
              <a:rPr lang="en-GB" dirty="0" smtClean="0"/>
              <a:t>Global </a:t>
            </a:r>
            <a:r>
              <a:rPr lang="en-GB" dirty="0"/>
              <a:t>Cursor</a:t>
            </a:r>
          </a:p>
          <a:p>
            <a:pPr lvl="1"/>
            <a:r>
              <a:rPr lang="en-GB" dirty="0" smtClean="0"/>
              <a:t>API Cursor</a:t>
            </a:r>
            <a:endParaRPr lang="en-GB" dirty="0"/>
          </a:p>
          <a:p>
            <a:pPr lvl="1"/>
            <a:endParaRPr lang="en-GB" dirty="0" smtClean="0"/>
          </a:p>
          <a:p>
            <a:r>
              <a:rPr lang="en-GB" dirty="0" smtClean="0"/>
              <a:t>Cursor Manager Total – Cursor Conversion Rate</a:t>
            </a:r>
            <a:endParaRPr lang="en-US" dirty="0"/>
          </a:p>
          <a:p>
            <a:endParaRPr lang="en-US" dirty="0"/>
          </a:p>
        </p:txBody>
      </p:sp>
    </p:spTree>
    <p:extLst>
      <p:ext uri="{BB962C8B-B14F-4D97-AF65-F5344CB8AC3E}">
        <p14:creationId xmlns:p14="http://schemas.microsoft.com/office/powerpoint/2010/main" val="1542296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Perfmon</a:t>
            </a:r>
            <a:r>
              <a:rPr lang="en-GB" dirty="0" smtClean="0"/>
              <a:t> Counters</a:t>
            </a:r>
            <a:endParaRPr lang="en-US" dirty="0"/>
          </a:p>
        </p:txBody>
      </p:sp>
      <p:sp>
        <p:nvSpPr>
          <p:cNvPr id="3" name="Content Placeholder 2"/>
          <p:cNvSpPr>
            <a:spLocks noGrp="1"/>
          </p:cNvSpPr>
          <p:nvPr>
            <p:ph idx="1"/>
          </p:nvPr>
        </p:nvSpPr>
        <p:spPr/>
        <p:txBody>
          <a:bodyPr/>
          <a:lstStyle/>
          <a:p>
            <a:r>
              <a:rPr lang="en-GB" dirty="0" smtClean="0"/>
              <a:t>General Statistics – Active Temp Tables</a:t>
            </a:r>
          </a:p>
          <a:p>
            <a:r>
              <a:rPr lang="en-GB" dirty="0"/>
              <a:t>General Statistics </a:t>
            </a:r>
            <a:r>
              <a:rPr lang="en-GB" dirty="0" smtClean="0"/>
              <a:t>– Temp Tables Creation Rate</a:t>
            </a:r>
          </a:p>
          <a:p>
            <a:r>
              <a:rPr lang="en-GB" dirty="0"/>
              <a:t>General Statistics </a:t>
            </a:r>
            <a:r>
              <a:rPr lang="en-GB" dirty="0" smtClean="0"/>
              <a:t>– Temp Tables For Destruction</a:t>
            </a:r>
          </a:p>
          <a:p>
            <a:r>
              <a:rPr lang="en-GB" dirty="0" smtClean="0"/>
              <a:t>Logical Disk - </a:t>
            </a:r>
            <a:r>
              <a:rPr lang="en-GB" dirty="0" err="1" smtClean="0"/>
              <a:t>Avg</a:t>
            </a:r>
            <a:r>
              <a:rPr lang="en-GB" dirty="0" smtClean="0"/>
              <a:t> Disk Bytes/Read</a:t>
            </a:r>
          </a:p>
          <a:p>
            <a:r>
              <a:rPr lang="en-GB" dirty="0"/>
              <a:t>Logical Disk </a:t>
            </a:r>
            <a:r>
              <a:rPr lang="en-GB" dirty="0" smtClean="0"/>
              <a:t>- </a:t>
            </a:r>
            <a:r>
              <a:rPr lang="en-GB" dirty="0" err="1"/>
              <a:t>Avg</a:t>
            </a:r>
            <a:r>
              <a:rPr lang="en-GB" dirty="0"/>
              <a:t> Disk </a:t>
            </a:r>
            <a:r>
              <a:rPr lang="en-GB" dirty="0" smtClean="0"/>
              <a:t>Bytes/Write</a:t>
            </a:r>
            <a:endParaRPr lang="en-GB" dirty="0"/>
          </a:p>
          <a:p>
            <a:r>
              <a:rPr lang="en-GB" dirty="0"/>
              <a:t>Logical Disk </a:t>
            </a:r>
            <a:r>
              <a:rPr lang="en-GB" dirty="0" smtClean="0"/>
              <a:t>- </a:t>
            </a:r>
            <a:r>
              <a:rPr lang="en-GB" dirty="0" err="1"/>
              <a:t>Avg</a:t>
            </a:r>
            <a:r>
              <a:rPr lang="en-GB" dirty="0"/>
              <a:t> Disk </a:t>
            </a:r>
            <a:r>
              <a:rPr lang="en-GB" dirty="0" smtClean="0"/>
              <a:t>sec/Read</a:t>
            </a:r>
            <a:endParaRPr lang="en-GB" dirty="0"/>
          </a:p>
          <a:p>
            <a:r>
              <a:rPr lang="en-GB" dirty="0"/>
              <a:t>Logical Disk </a:t>
            </a:r>
            <a:r>
              <a:rPr lang="en-GB" dirty="0" smtClean="0"/>
              <a:t>- </a:t>
            </a:r>
            <a:r>
              <a:rPr lang="en-GB" dirty="0" err="1"/>
              <a:t>Avg</a:t>
            </a:r>
            <a:r>
              <a:rPr lang="en-GB" dirty="0"/>
              <a:t> Disk </a:t>
            </a:r>
            <a:r>
              <a:rPr lang="en-GB" dirty="0" smtClean="0"/>
              <a:t>sec/Write</a:t>
            </a:r>
            <a:endParaRPr lang="en-GB" dirty="0"/>
          </a:p>
          <a:p>
            <a:endParaRPr lang="en-GB" dirty="0"/>
          </a:p>
          <a:p>
            <a:endParaRPr lang="en-GB" dirty="0" smtClean="0"/>
          </a:p>
          <a:p>
            <a:endParaRPr lang="en-US" dirty="0"/>
          </a:p>
        </p:txBody>
      </p:sp>
    </p:spTree>
    <p:extLst>
      <p:ext uri="{BB962C8B-B14F-4D97-AF65-F5344CB8AC3E}">
        <p14:creationId xmlns:p14="http://schemas.microsoft.com/office/powerpoint/2010/main" val="2515895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Perfmon</a:t>
            </a:r>
            <a:r>
              <a:rPr lang="en-GB" dirty="0" smtClean="0"/>
              <a:t> Counters</a:t>
            </a:r>
            <a:endParaRPr lang="en-US" dirty="0"/>
          </a:p>
        </p:txBody>
      </p:sp>
      <p:sp>
        <p:nvSpPr>
          <p:cNvPr id="3" name="Content Placeholder 2"/>
          <p:cNvSpPr>
            <a:spLocks noGrp="1"/>
          </p:cNvSpPr>
          <p:nvPr>
            <p:ph idx="1"/>
          </p:nvPr>
        </p:nvSpPr>
        <p:spPr/>
        <p:txBody>
          <a:bodyPr/>
          <a:lstStyle/>
          <a:p>
            <a:r>
              <a:rPr lang="en-GB" dirty="0" smtClean="0"/>
              <a:t>Transactions - Free Space in </a:t>
            </a:r>
            <a:r>
              <a:rPr lang="en-GB" dirty="0" err="1" smtClean="0"/>
              <a:t>TempDB</a:t>
            </a:r>
            <a:r>
              <a:rPr lang="en-GB" dirty="0" smtClean="0"/>
              <a:t>(KB)</a:t>
            </a:r>
          </a:p>
          <a:p>
            <a:r>
              <a:rPr lang="en-GB" dirty="0"/>
              <a:t>Transactions -</a:t>
            </a:r>
            <a:r>
              <a:rPr lang="en-GB" dirty="0" smtClean="0"/>
              <a:t> Transactions</a:t>
            </a:r>
            <a:endParaRPr lang="en-GB" dirty="0"/>
          </a:p>
          <a:p>
            <a:r>
              <a:rPr lang="en-GB" dirty="0"/>
              <a:t>Transactions - Snapshot Transactions</a:t>
            </a:r>
          </a:p>
          <a:p>
            <a:r>
              <a:rPr lang="en-GB" dirty="0"/>
              <a:t>Transactions -</a:t>
            </a:r>
            <a:r>
              <a:rPr lang="en-GB" dirty="0" smtClean="0"/>
              <a:t> Version </a:t>
            </a:r>
            <a:r>
              <a:rPr lang="en-GB" dirty="0" err="1" smtClean="0"/>
              <a:t>Cleanup</a:t>
            </a:r>
            <a:r>
              <a:rPr lang="en-GB" dirty="0" smtClean="0"/>
              <a:t> Rate (KB/s)</a:t>
            </a:r>
            <a:endParaRPr lang="en-GB" dirty="0"/>
          </a:p>
          <a:p>
            <a:r>
              <a:rPr lang="en-GB" dirty="0"/>
              <a:t>Transactions -</a:t>
            </a:r>
            <a:r>
              <a:rPr lang="en-GB" dirty="0" smtClean="0"/>
              <a:t> Version Generation Rate(KB/s)</a:t>
            </a:r>
          </a:p>
          <a:p>
            <a:r>
              <a:rPr lang="en-GB" dirty="0"/>
              <a:t>Transactions </a:t>
            </a:r>
            <a:r>
              <a:rPr lang="en-GB" dirty="0" smtClean="0"/>
              <a:t>- Version Store Size(KB)</a:t>
            </a:r>
          </a:p>
          <a:p>
            <a:endParaRPr lang="en-US" dirty="0"/>
          </a:p>
        </p:txBody>
      </p:sp>
    </p:spTree>
    <p:extLst>
      <p:ext uri="{BB962C8B-B14F-4D97-AF65-F5344CB8AC3E}">
        <p14:creationId xmlns:p14="http://schemas.microsoft.com/office/powerpoint/2010/main" val="363464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ghlight box"/>
          <p:cNvSpPr/>
          <p:nvPr/>
        </p:nvSpPr>
        <p:spPr>
          <a:xfrm>
            <a:off x="89452" y="2358059"/>
            <a:ext cx="7474226" cy="35780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 name="Title 1"/>
          <p:cNvSpPr>
            <a:spLocks noGrp="1"/>
          </p:cNvSpPr>
          <p:nvPr>
            <p:ph type="title"/>
          </p:nvPr>
        </p:nvSpPr>
        <p:spPr/>
        <p:txBody>
          <a:bodyPr/>
          <a:lstStyle/>
          <a:p>
            <a:r>
              <a:rPr lang="en-GB" dirty="0" smtClean="0"/>
              <a:t>Space usage</a:t>
            </a:r>
            <a:endParaRPr lang="en-US" dirty="0"/>
          </a:p>
        </p:txBody>
      </p:sp>
      <p:sp>
        <p:nvSpPr>
          <p:cNvPr id="3" name="Content Placeholder 2"/>
          <p:cNvSpPr>
            <a:spLocks noGrp="1"/>
          </p:cNvSpPr>
          <p:nvPr>
            <p:ph idx="1"/>
          </p:nvPr>
        </p:nvSpPr>
        <p:spPr>
          <a:xfrm>
            <a:off x="89452" y="1987553"/>
            <a:ext cx="8835887" cy="3752184"/>
          </a:xfrm>
        </p:spPr>
        <p:txBody>
          <a:bodyPr>
            <a:normAutofit/>
          </a:bodyPr>
          <a:lstStyle/>
          <a:p>
            <a:pPr marL="0" indent="0">
              <a:buNone/>
            </a:pPr>
            <a:r>
              <a:rPr lang="en-US" sz="1950" dirty="0">
                <a:solidFill>
                  <a:srgbClr val="0000FF"/>
                </a:solidFill>
                <a:latin typeface="Consolas" panose="020B0609020204030204" pitchFamily="49" charset="0"/>
              </a:rPr>
              <a:t>SELECT</a:t>
            </a:r>
            <a:endParaRPr lang="en-US"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user_object_reserved_page_count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Usr_Obj_kb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internal_object_reserved_page_count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Internal_Obj_kb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version_store_reserved_page_count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Version_Store_kb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unallocated_extent_page_count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Freespace_kb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mixed_extent_page_count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MixedExtent_kb</a:t>
            </a:r>
            <a:endParaRPr lang="en-GB" sz="1950" dirty="0">
              <a:solidFill>
                <a:prstClr val="black"/>
              </a:solidFill>
              <a:latin typeface="Consolas" panose="020B0609020204030204" pitchFamily="49" charset="0"/>
            </a:endParaRPr>
          </a:p>
          <a:p>
            <a:pPr marL="0" indent="0">
              <a:buNone/>
            </a:pPr>
            <a:r>
              <a:rPr lang="en-US" sz="1950" dirty="0">
                <a:solidFill>
                  <a:srgbClr val="0000FF"/>
                </a:solidFill>
                <a:latin typeface="Consolas" panose="020B0609020204030204" pitchFamily="49" charset="0"/>
              </a:rPr>
              <a:t>FROM</a:t>
            </a:r>
            <a:r>
              <a:rPr lang="en-US" sz="1950" dirty="0">
                <a:solidFill>
                  <a:prstClr val="black"/>
                </a:solidFill>
                <a:latin typeface="Consolas" panose="020B0609020204030204" pitchFamily="49" charset="0"/>
              </a:rPr>
              <a:t> </a:t>
            </a:r>
            <a:r>
              <a:rPr lang="en-US" sz="1950" dirty="0" err="1">
                <a:solidFill>
                  <a:srgbClr val="008000"/>
                </a:solidFill>
                <a:latin typeface="Consolas" panose="020B0609020204030204" pitchFamily="49" charset="0"/>
              </a:rPr>
              <a:t>sys</a:t>
            </a:r>
            <a:r>
              <a:rPr lang="en-US" sz="1950" dirty="0" err="1">
                <a:solidFill>
                  <a:srgbClr val="808080"/>
                </a:solidFill>
                <a:latin typeface="Consolas" panose="020B0609020204030204" pitchFamily="49" charset="0"/>
              </a:rPr>
              <a:t>.</a:t>
            </a:r>
            <a:r>
              <a:rPr lang="en-US" sz="1950" dirty="0" err="1">
                <a:solidFill>
                  <a:srgbClr val="008000"/>
                </a:solidFill>
                <a:latin typeface="Consolas" panose="020B0609020204030204" pitchFamily="49" charset="0"/>
              </a:rPr>
              <a:t>dm_db_file_space_usage</a:t>
            </a:r>
            <a:endParaRPr lang="en-US" sz="1950" dirty="0">
              <a:solidFill>
                <a:prstClr val="black"/>
              </a:solidFill>
              <a:latin typeface="Consolas" panose="020B0609020204030204" pitchFamily="49" charset="0"/>
            </a:endParaRPr>
          </a:p>
          <a:p>
            <a:pPr marL="0" indent="0">
              <a:buNone/>
            </a:pPr>
            <a:endParaRPr lang="en-US" dirty="0">
              <a:solidFill>
                <a:prstClr val="black"/>
              </a:solidFill>
              <a:latin typeface="Consolas" panose="020B0609020204030204" pitchFamily="49" charset="0"/>
            </a:endParaRPr>
          </a:p>
          <a:p>
            <a:pPr marL="0" indent="0">
              <a:buNone/>
            </a:pPr>
            <a:r>
              <a:rPr lang="en-GB" dirty="0" smtClean="0"/>
              <a:t>High % suggests majority of space is taken up by applications creating temporary objects</a:t>
            </a:r>
            <a:endParaRPr lang="en-US" dirty="0"/>
          </a:p>
        </p:txBody>
      </p:sp>
    </p:spTree>
    <p:extLst>
      <p:ext uri="{BB962C8B-B14F-4D97-AF65-F5344CB8AC3E}">
        <p14:creationId xmlns:p14="http://schemas.microsoft.com/office/powerpoint/2010/main" val="1121859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ghlight box"/>
          <p:cNvSpPr/>
          <p:nvPr/>
        </p:nvSpPr>
        <p:spPr>
          <a:xfrm>
            <a:off x="99688" y="2685611"/>
            <a:ext cx="8597348" cy="35780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 name="Title 1"/>
          <p:cNvSpPr>
            <a:spLocks noGrp="1"/>
          </p:cNvSpPr>
          <p:nvPr>
            <p:ph type="title"/>
          </p:nvPr>
        </p:nvSpPr>
        <p:spPr/>
        <p:txBody>
          <a:bodyPr/>
          <a:lstStyle/>
          <a:p>
            <a:r>
              <a:rPr lang="en-GB" dirty="0" smtClean="0"/>
              <a:t>Space usage</a:t>
            </a:r>
            <a:endParaRPr lang="en-US" dirty="0"/>
          </a:p>
        </p:txBody>
      </p:sp>
      <p:sp>
        <p:nvSpPr>
          <p:cNvPr id="3" name="Content Placeholder 2"/>
          <p:cNvSpPr>
            <a:spLocks noGrp="1"/>
          </p:cNvSpPr>
          <p:nvPr>
            <p:ph idx="1"/>
          </p:nvPr>
        </p:nvSpPr>
        <p:spPr>
          <a:xfrm>
            <a:off x="89452" y="1987553"/>
            <a:ext cx="8835887" cy="3752184"/>
          </a:xfrm>
        </p:spPr>
        <p:txBody>
          <a:bodyPr>
            <a:normAutofit/>
          </a:bodyPr>
          <a:lstStyle/>
          <a:p>
            <a:pPr marL="0" indent="0">
              <a:buNone/>
            </a:pPr>
            <a:r>
              <a:rPr lang="en-US" sz="1950" dirty="0">
                <a:solidFill>
                  <a:srgbClr val="0000FF"/>
                </a:solidFill>
                <a:latin typeface="Consolas" panose="020B0609020204030204" pitchFamily="49" charset="0"/>
              </a:rPr>
              <a:t>SELECT</a:t>
            </a:r>
            <a:endParaRPr lang="en-US"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user_object_reserved_page_count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Usr_Obj_kb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internal_object_reserved_page_count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Internal_Obj_kb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version_store_reserved_page_count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Version_Store_kb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unallocated_extent_page_count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Freespace_kb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mixed_extent_page_count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MixedExtent_kb</a:t>
            </a:r>
            <a:endParaRPr lang="en-GB" sz="1950" dirty="0">
              <a:solidFill>
                <a:prstClr val="black"/>
              </a:solidFill>
              <a:latin typeface="Consolas" panose="020B0609020204030204" pitchFamily="49" charset="0"/>
            </a:endParaRPr>
          </a:p>
          <a:p>
            <a:pPr marL="0" indent="0">
              <a:buNone/>
            </a:pPr>
            <a:r>
              <a:rPr lang="en-US" sz="1950" dirty="0">
                <a:solidFill>
                  <a:srgbClr val="0000FF"/>
                </a:solidFill>
                <a:latin typeface="Consolas" panose="020B0609020204030204" pitchFamily="49" charset="0"/>
              </a:rPr>
              <a:t>FROM</a:t>
            </a:r>
            <a:r>
              <a:rPr lang="en-US" sz="1950" dirty="0">
                <a:solidFill>
                  <a:prstClr val="black"/>
                </a:solidFill>
                <a:latin typeface="Consolas" panose="020B0609020204030204" pitchFamily="49" charset="0"/>
              </a:rPr>
              <a:t> </a:t>
            </a:r>
            <a:r>
              <a:rPr lang="en-US" sz="1950" dirty="0" err="1">
                <a:solidFill>
                  <a:srgbClr val="008000"/>
                </a:solidFill>
                <a:latin typeface="Consolas" panose="020B0609020204030204" pitchFamily="49" charset="0"/>
              </a:rPr>
              <a:t>sys</a:t>
            </a:r>
            <a:r>
              <a:rPr lang="en-US" sz="1950" dirty="0" err="1">
                <a:solidFill>
                  <a:srgbClr val="808080"/>
                </a:solidFill>
                <a:latin typeface="Consolas" panose="020B0609020204030204" pitchFamily="49" charset="0"/>
              </a:rPr>
              <a:t>.</a:t>
            </a:r>
            <a:r>
              <a:rPr lang="en-US" sz="1950" dirty="0" err="1">
                <a:solidFill>
                  <a:srgbClr val="008000"/>
                </a:solidFill>
                <a:latin typeface="Consolas" panose="020B0609020204030204" pitchFamily="49" charset="0"/>
              </a:rPr>
              <a:t>dm_db_file_space_usage</a:t>
            </a:r>
            <a:endParaRPr lang="en-US" sz="1950" dirty="0">
              <a:solidFill>
                <a:prstClr val="black"/>
              </a:solidFill>
              <a:latin typeface="Consolas" panose="020B0609020204030204" pitchFamily="49" charset="0"/>
            </a:endParaRPr>
          </a:p>
          <a:p>
            <a:pPr marL="0" indent="0">
              <a:buNone/>
            </a:pPr>
            <a:endParaRPr lang="en-US" dirty="0">
              <a:solidFill>
                <a:prstClr val="black"/>
              </a:solidFill>
              <a:latin typeface="Consolas" panose="020B0609020204030204" pitchFamily="49" charset="0"/>
            </a:endParaRPr>
          </a:p>
          <a:p>
            <a:pPr marL="0" indent="0">
              <a:buNone/>
            </a:pPr>
            <a:r>
              <a:rPr lang="en-GB" dirty="0" smtClean="0"/>
              <a:t>High % suggests majority of space is taken up by query plan operators. Optimising queries will reduce space usage.</a:t>
            </a:r>
            <a:endParaRPr lang="en-US" dirty="0"/>
          </a:p>
        </p:txBody>
      </p:sp>
    </p:spTree>
    <p:extLst>
      <p:ext uri="{BB962C8B-B14F-4D97-AF65-F5344CB8AC3E}">
        <p14:creationId xmlns:p14="http://schemas.microsoft.com/office/powerpoint/2010/main" val="409537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ghlight box"/>
          <p:cNvSpPr/>
          <p:nvPr/>
        </p:nvSpPr>
        <p:spPr>
          <a:xfrm>
            <a:off x="89452" y="3043863"/>
            <a:ext cx="8597348" cy="35780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 name="Title 1"/>
          <p:cNvSpPr>
            <a:spLocks noGrp="1"/>
          </p:cNvSpPr>
          <p:nvPr>
            <p:ph type="title"/>
          </p:nvPr>
        </p:nvSpPr>
        <p:spPr/>
        <p:txBody>
          <a:bodyPr/>
          <a:lstStyle/>
          <a:p>
            <a:r>
              <a:rPr lang="en-GB" dirty="0" smtClean="0"/>
              <a:t>Space usage</a:t>
            </a:r>
            <a:endParaRPr lang="en-US" dirty="0"/>
          </a:p>
        </p:txBody>
      </p:sp>
      <p:sp>
        <p:nvSpPr>
          <p:cNvPr id="3" name="Content Placeholder 2"/>
          <p:cNvSpPr>
            <a:spLocks noGrp="1"/>
          </p:cNvSpPr>
          <p:nvPr>
            <p:ph idx="1"/>
          </p:nvPr>
        </p:nvSpPr>
        <p:spPr>
          <a:xfrm>
            <a:off x="89452" y="1987553"/>
            <a:ext cx="8835887" cy="3752184"/>
          </a:xfrm>
        </p:spPr>
        <p:txBody>
          <a:bodyPr>
            <a:normAutofit/>
          </a:bodyPr>
          <a:lstStyle/>
          <a:p>
            <a:pPr marL="0" indent="0">
              <a:buNone/>
            </a:pPr>
            <a:r>
              <a:rPr lang="en-US" sz="1950" dirty="0">
                <a:solidFill>
                  <a:srgbClr val="0000FF"/>
                </a:solidFill>
                <a:latin typeface="Consolas" panose="020B0609020204030204" pitchFamily="49" charset="0"/>
              </a:rPr>
              <a:t>SELECT</a:t>
            </a:r>
            <a:endParaRPr lang="en-US"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user_object_reserved_page_count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Usr_Obj_kb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internal_object_reserved_page_count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Internal_Obj_kb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version_store_reserved_page_count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Version_Store_kb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unallocated_extent_page_count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Freespace_kb</a:t>
            </a:r>
            <a:r>
              <a:rPr lang="en-GB" sz="1950" dirty="0">
                <a:solidFill>
                  <a:srgbClr val="808080"/>
                </a:solidFill>
                <a:latin typeface="Consolas" panose="020B0609020204030204" pitchFamily="49" charset="0"/>
              </a:rPr>
              <a:t>,</a:t>
            </a:r>
            <a:endParaRPr lang="en-GB" sz="1950" dirty="0">
              <a:solidFill>
                <a:prstClr val="black"/>
              </a:solidFill>
              <a:latin typeface="Consolas" panose="020B0609020204030204" pitchFamily="49" charset="0"/>
            </a:endParaRPr>
          </a:p>
          <a:p>
            <a:pPr marL="0" indent="0">
              <a:buNone/>
            </a:pPr>
            <a:r>
              <a:rPr lang="en-GB" sz="1950" dirty="0">
                <a:solidFill>
                  <a:srgbClr val="FF00FF"/>
                </a:solidFill>
                <a:latin typeface="Consolas" panose="020B0609020204030204" pitchFamily="49" charset="0"/>
              </a:rPr>
              <a:t>SUM</a:t>
            </a:r>
            <a:r>
              <a:rPr lang="en-GB" sz="1950" dirty="0">
                <a:solidFill>
                  <a:srgbClr val="0000FF"/>
                </a:solidFill>
                <a:latin typeface="Consolas" panose="020B0609020204030204" pitchFamily="49" charset="0"/>
              </a:rPr>
              <a:t> </a:t>
            </a:r>
            <a:r>
              <a:rPr lang="en-GB" sz="1950" dirty="0">
                <a:solidFill>
                  <a:srgbClr val="808080"/>
                </a:solidFill>
                <a:latin typeface="Consolas" panose="020B0609020204030204" pitchFamily="49" charset="0"/>
              </a:rPr>
              <a:t>(</a:t>
            </a:r>
            <a:r>
              <a:rPr lang="en-GB" sz="1950" dirty="0" err="1">
                <a:solidFill>
                  <a:prstClr val="black"/>
                </a:solidFill>
                <a:latin typeface="Consolas" panose="020B0609020204030204" pitchFamily="49" charset="0"/>
              </a:rPr>
              <a:t>mixed_extent_page_count</a:t>
            </a:r>
            <a:r>
              <a:rPr lang="en-GB" sz="1950" dirty="0">
                <a:solidFill>
                  <a:srgbClr val="808080"/>
                </a:solidFill>
                <a:latin typeface="Consolas" panose="020B0609020204030204" pitchFamily="49" charset="0"/>
              </a:rPr>
              <a:t>)*</a:t>
            </a:r>
            <a:r>
              <a:rPr lang="en-GB" sz="1950" dirty="0">
                <a:solidFill>
                  <a:prstClr val="black"/>
                </a:solidFill>
                <a:latin typeface="Consolas" panose="020B0609020204030204" pitchFamily="49" charset="0"/>
              </a:rPr>
              <a:t>8 </a:t>
            </a:r>
            <a:r>
              <a:rPr lang="en-GB" sz="1950" dirty="0">
                <a:solidFill>
                  <a:srgbClr val="0000FF"/>
                </a:solidFill>
                <a:latin typeface="Consolas" panose="020B0609020204030204" pitchFamily="49" charset="0"/>
              </a:rPr>
              <a:t>as</a:t>
            </a:r>
            <a:r>
              <a:rPr lang="en-GB" sz="1950" dirty="0">
                <a:solidFill>
                  <a:prstClr val="black"/>
                </a:solidFill>
                <a:latin typeface="Consolas" panose="020B0609020204030204" pitchFamily="49" charset="0"/>
              </a:rPr>
              <a:t> </a:t>
            </a:r>
            <a:r>
              <a:rPr lang="en-GB" sz="1950" dirty="0" err="1">
                <a:solidFill>
                  <a:prstClr val="black"/>
                </a:solidFill>
                <a:latin typeface="Consolas" panose="020B0609020204030204" pitchFamily="49" charset="0"/>
              </a:rPr>
              <a:t>MixedExtent_kb</a:t>
            </a:r>
            <a:endParaRPr lang="en-GB" sz="1950" dirty="0">
              <a:solidFill>
                <a:prstClr val="black"/>
              </a:solidFill>
              <a:latin typeface="Consolas" panose="020B0609020204030204" pitchFamily="49" charset="0"/>
            </a:endParaRPr>
          </a:p>
          <a:p>
            <a:pPr marL="0" indent="0">
              <a:buNone/>
            </a:pPr>
            <a:r>
              <a:rPr lang="en-US" sz="1950" dirty="0">
                <a:solidFill>
                  <a:srgbClr val="0000FF"/>
                </a:solidFill>
                <a:latin typeface="Consolas" panose="020B0609020204030204" pitchFamily="49" charset="0"/>
              </a:rPr>
              <a:t>FROM</a:t>
            </a:r>
            <a:r>
              <a:rPr lang="en-US" sz="1950" dirty="0">
                <a:solidFill>
                  <a:prstClr val="black"/>
                </a:solidFill>
                <a:latin typeface="Consolas" panose="020B0609020204030204" pitchFamily="49" charset="0"/>
              </a:rPr>
              <a:t> </a:t>
            </a:r>
            <a:r>
              <a:rPr lang="en-US" sz="1950" dirty="0" err="1">
                <a:solidFill>
                  <a:srgbClr val="008000"/>
                </a:solidFill>
                <a:latin typeface="Consolas" panose="020B0609020204030204" pitchFamily="49" charset="0"/>
              </a:rPr>
              <a:t>sys</a:t>
            </a:r>
            <a:r>
              <a:rPr lang="en-US" sz="1950" dirty="0" err="1">
                <a:solidFill>
                  <a:srgbClr val="808080"/>
                </a:solidFill>
                <a:latin typeface="Consolas" panose="020B0609020204030204" pitchFamily="49" charset="0"/>
              </a:rPr>
              <a:t>.</a:t>
            </a:r>
            <a:r>
              <a:rPr lang="en-US" sz="1950" dirty="0" err="1">
                <a:solidFill>
                  <a:srgbClr val="008000"/>
                </a:solidFill>
                <a:latin typeface="Consolas" panose="020B0609020204030204" pitchFamily="49" charset="0"/>
              </a:rPr>
              <a:t>dm_db_file_space_usage</a:t>
            </a:r>
            <a:endParaRPr lang="en-US" sz="1950" dirty="0">
              <a:solidFill>
                <a:prstClr val="black"/>
              </a:solidFill>
              <a:latin typeface="Consolas" panose="020B0609020204030204" pitchFamily="49" charset="0"/>
            </a:endParaRPr>
          </a:p>
          <a:p>
            <a:pPr marL="0" indent="0">
              <a:buNone/>
            </a:pPr>
            <a:endParaRPr lang="en-US" dirty="0">
              <a:solidFill>
                <a:prstClr val="black"/>
              </a:solidFill>
              <a:latin typeface="Consolas" panose="020B0609020204030204" pitchFamily="49" charset="0"/>
            </a:endParaRPr>
          </a:p>
          <a:p>
            <a:pPr marL="0" indent="0">
              <a:buNone/>
            </a:pPr>
            <a:r>
              <a:rPr lang="en-GB" dirty="0" smtClean="0"/>
              <a:t>High % suggests majority of space is taken up by version store. Look to curtail long running queries.</a:t>
            </a:r>
            <a:endParaRPr lang="en-US" dirty="0"/>
          </a:p>
        </p:txBody>
      </p:sp>
    </p:spTree>
    <p:extLst>
      <p:ext uri="{BB962C8B-B14F-4D97-AF65-F5344CB8AC3E}">
        <p14:creationId xmlns:p14="http://schemas.microsoft.com/office/powerpoint/2010/main" val="171232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3050"/>
            <a:ext cx="8229600" cy="952500"/>
          </a:xfrm>
        </p:spPr>
        <p:txBody>
          <a:bodyPr/>
          <a:lstStyle/>
          <a:p>
            <a:r>
              <a:rPr lang="en-GB" dirty="0" smtClean="0"/>
              <a:t>Sherlock says to baseline</a:t>
            </a:r>
            <a:endParaRPr lang="en-US" dirty="0"/>
          </a:p>
        </p:txBody>
      </p:sp>
      <p:sp>
        <p:nvSpPr>
          <p:cNvPr id="3" name="Content Placeholder 2"/>
          <p:cNvSpPr>
            <a:spLocks noGrp="1"/>
          </p:cNvSpPr>
          <p:nvPr>
            <p:ph idx="1"/>
          </p:nvPr>
        </p:nvSpPr>
        <p:spPr>
          <a:xfrm>
            <a:off x="457200" y="2503830"/>
            <a:ext cx="8229600" cy="2021295"/>
          </a:xfrm>
        </p:spPr>
        <p:txBody>
          <a:bodyPr/>
          <a:lstStyle/>
          <a:p>
            <a:pPr marL="0" indent="0" algn="ctr" fontAlgn="base">
              <a:buNone/>
            </a:pPr>
            <a:r>
              <a:rPr lang="en-GB" dirty="0"/>
              <a:t>‘You see, but you do not observe. The distinction is clear.’</a:t>
            </a:r>
          </a:p>
          <a:p>
            <a:pPr marL="0" indent="0" fontAlgn="base">
              <a:buNone/>
            </a:pPr>
            <a:endParaRPr lang="en-GB" dirty="0" smtClean="0"/>
          </a:p>
          <a:p>
            <a:pPr marL="0" indent="0" fontAlgn="base">
              <a:buNone/>
            </a:pPr>
            <a:r>
              <a:rPr lang="en-GB" dirty="0" smtClean="0"/>
              <a:t>Sherlock </a:t>
            </a:r>
            <a:r>
              <a:rPr lang="en-GB" dirty="0"/>
              <a:t>Holmes </a:t>
            </a:r>
            <a:endParaRPr lang="en-GB" dirty="0" smtClean="0"/>
          </a:p>
          <a:p>
            <a:pPr marL="0" indent="0" fontAlgn="base">
              <a:buNone/>
            </a:pPr>
            <a:r>
              <a:rPr lang="en-GB" i="1" dirty="0" smtClean="0"/>
              <a:t>-</a:t>
            </a:r>
            <a:r>
              <a:rPr lang="en-GB" i="1" dirty="0"/>
              <a:t>A Scandal in Bohemia</a:t>
            </a:r>
            <a:endParaRPr lang="en-GB" dirty="0"/>
          </a:p>
          <a:p>
            <a:endParaRPr lang="en-US" dirty="0"/>
          </a:p>
        </p:txBody>
      </p:sp>
    </p:spTree>
    <p:extLst>
      <p:ext uri="{BB962C8B-B14F-4D97-AF65-F5344CB8AC3E}">
        <p14:creationId xmlns:p14="http://schemas.microsoft.com/office/powerpoint/2010/main" val="3048032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Learn more about baselining</a:t>
            </a:r>
            <a:endParaRPr lang="en-US" sz="3600" dirty="0"/>
          </a:p>
        </p:txBody>
      </p:sp>
      <p:sp>
        <p:nvSpPr>
          <p:cNvPr id="3" name="Content Placeholder 2"/>
          <p:cNvSpPr>
            <a:spLocks noGrp="1"/>
          </p:cNvSpPr>
          <p:nvPr>
            <p:ph idx="1"/>
          </p:nvPr>
        </p:nvSpPr>
        <p:spPr/>
        <p:txBody>
          <a:bodyPr/>
          <a:lstStyle/>
          <a:p>
            <a:pPr marL="0" indent="0">
              <a:buNone/>
            </a:pPr>
            <a:r>
              <a:rPr lang="en-GB" dirty="0" smtClean="0"/>
              <a:t>My Baselining session:</a:t>
            </a:r>
          </a:p>
          <a:p>
            <a:pPr marL="0" indent="0">
              <a:buNone/>
            </a:pPr>
            <a:r>
              <a:rPr lang="en-GB" dirty="0" smtClean="0"/>
              <a:t>The Day After Tomorrow; Why You Need to Baseline</a:t>
            </a:r>
          </a:p>
          <a:p>
            <a:pPr marL="0" indent="0">
              <a:buNone/>
            </a:pPr>
            <a:r>
              <a:rPr lang="en-GB" dirty="0" smtClean="0"/>
              <a:t>SQLBits Recording: </a:t>
            </a:r>
          </a:p>
          <a:p>
            <a:pPr marL="457189" lvl="1" indent="0">
              <a:buNone/>
            </a:pPr>
            <a:r>
              <a:rPr lang="en-GB" dirty="0">
                <a:hlinkClick r:id="rId2"/>
              </a:rPr>
              <a:t>http://</a:t>
            </a:r>
            <a:r>
              <a:rPr lang="en-GB" dirty="0" smtClean="0">
                <a:hlinkClick r:id="rId2"/>
              </a:rPr>
              <a:t>www.sqlbits.com/Sessions/Event12/The_Day_After_Tomorrow_Why_You_Need_to_Baseline</a:t>
            </a:r>
            <a:endParaRPr lang="en-GB" dirty="0" smtClean="0"/>
          </a:p>
          <a:p>
            <a:pPr marL="0" indent="0">
              <a:buNone/>
            </a:pPr>
            <a:r>
              <a:rPr lang="en-GB" dirty="0" err="1" smtClean="0"/>
              <a:t>SlideShare</a:t>
            </a:r>
            <a:r>
              <a:rPr lang="en-GB" dirty="0" smtClean="0"/>
              <a:t>:</a:t>
            </a:r>
          </a:p>
          <a:p>
            <a:pPr marL="457189" lvl="1" indent="0">
              <a:buNone/>
            </a:pPr>
            <a:r>
              <a:rPr lang="en-GB" dirty="0">
                <a:hlinkClick r:id="rId3"/>
              </a:rPr>
              <a:t>http://</a:t>
            </a:r>
            <a:r>
              <a:rPr lang="en-GB" dirty="0" smtClean="0">
                <a:hlinkClick r:id="rId3"/>
              </a:rPr>
              <a:t>www.slideshare.net/SQLRich/the-day-after-tomorrow-why-you-need-to-baseline-sql-rally-2013-amsterdam</a:t>
            </a:r>
            <a:endParaRPr lang="en-GB" dirty="0" smtClean="0"/>
          </a:p>
          <a:p>
            <a:pPr marL="457189" lvl="1" indent="0">
              <a:buNone/>
            </a:pPr>
            <a:r>
              <a:rPr lang="en-GB" dirty="0"/>
              <a:t/>
            </a:r>
            <a:br>
              <a:rPr lang="en-GB" dirty="0"/>
            </a:br>
            <a:endParaRPr lang="en-US" dirty="0"/>
          </a:p>
        </p:txBody>
      </p:sp>
    </p:spTree>
    <p:extLst>
      <p:ext uri="{BB962C8B-B14F-4D97-AF65-F5344CB8AC3E}">
        <p14:creationId xmlns:p14="http://schemas.microsoft.com/office/powerpoint/2010/main" val="2887937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50"/>
            <a:ext cx="8229600" cy="1548830"/>
          </a:xfrm>
        </p:spPr>
        <p:txBody>
          <a:bodyPr/>
          <a:lstStyle/>
          <a:p>
            <a:r>
              <a:rPr lang="en-GB" dirty="0" smtClean="0"/>
              <a:t>Sherlock on  consultants</a:t>
            </a:r>
            <a:endParaRPr lang="en-US" dirty="0"/>
          </a:p>
        </p:txBody>
      </p:sp>
      <p:sp>
        <p:nvSpPr>
          <p:cNvPr id="3" name="Content Placeholder 2"/>
          <p:cNvSpPr>
            <a:spLocks noGrp="1"/>
          </p:cNvSpPr>
          <p:nvPr>
            <p:ph idx="1"/>
          </p:nvPr>
        </p:nvSpPr>
        <p:spPr>
          <a:xfrm>
            <a:off x="457200" y="2480713"/>
            <a:ext cx="8229600" cy="2375754"/>
          </a:xfrm>
        </p:spPr>
        <p:txBody>
          <a:bodyPr>
            <a:normAutofit/>
          </a:bodyPr>
          <a:lstStyle/>
          <a:p>
            <a:pPr marL="0" indent="0" algn="ctr" fontAlgn="base">
              <a:buNone/>
            </a:pPr>
            <a:r>
              <a:rPr lang="en-GB" dirty="0"/>
              <a:t>‘I listen to their story, they listen to my comments, and then I pocket my fee.’</a:t>
            </a:r>
          </a:p>
          <a:p>
            <a:pPr marL="0" indent="0" fontAlgn="base">
              <a:buNone/>
            </a:pPr>
            <a:r>
              <a:rPr lang="en-GB" dirty="0" smtClean="0"/>
              <a:t/>
            </a:r>
            <a:br>
              <a:rPr lang="en-GB" dirty="0" smtClean="0"/>
            </a:br>
            <a:r>
              <a:rPr lang="en-GB" dirty="0" smtClean="0"/>
              <a:t>Sherlock Holmes</a:t>
            </a:r>
            <a:endParaRPr lang="en-GB" dirty="0"/>
          </a:p>
          <a:p>
            <a:pPr marL="0" indent="0" fontAlgn="base">
              <a:buNone/>
            </a:pPr>
            <a:r>
              <a:rPr lang="en-GB" i="1" dirty="0"/>
              <a:t>-A Study in Scarlet</a:t>
            </a:r>
            <a:endParaRPr lang="en-GB" dirty="0"/>
          </a:p>
          <a:p>
            <a:pPr marL="0" indent="0" fontAlgn="base">
              <a:buNone/>
            </a:pPr>
            <a:r>
              <a:rPr lang="en-GB" dirty="0"/>
              <a:t>Chapter 2: “The Science of Deduction”</a:t>
            </a:r>
          </a:p>
          <a:p>
            <a:endParaRPr lang="en-US" dirty="0"/>
          </a:p>
        </p:txBody>
      </p:sp>
    </p:spTree>
    <p:extLst>
      <p:ext uri="{BB962C8B-B14F-4D97-AF65-F5344CB8AC3E}">
        <p14:creationId xmlns:p14="http://schemas.microsoft.com/office/powerpoint/2010/main" val="571273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2780929"/>
            <a:ext cx="8229600" cy="1296144"/>
          </a:xfrm>
        </p:spPr>
        <p:txBody>
          <a:bodyPr>
            <a:normAutofit/>
          </a:bodyPr>
          <a:lstStyle/>
          <a:p>
            <a:pPr marL="0" indent="0">
              <a:buNone/>
            </a:pPr>
            <a:r>
              <a:rPr lang="pl-PL" sz="3600" b="1" dirty="0" smtClean="0">
                <a:solidFill>
                  <a:schemeClr val="tx2"/>
                </a:solidFill>
              </a:rPr>
              <a:t>Poważnie </a:t>
            </a:r>
            <a:r>
              <a:rPr lang="pl-PL" sz="3600" b="1" dirty="0">
                <a:solidFill>
                  <a:schemeClr val="tx2"/>
                </a:solidFill>
              </a:rPr>
              <a:t>musiałem użyć Google Translate</a:t>
            </a:r>
            <a:endParaRPr lang="en-GB" sz="3600" b="1" dirty="0">
              <a:solidFill>
                <a:schemeClr val="tx2"/>
              </a:solidFill>
            </a:endParaRPr>
          </a:p>
        </p:txBody>
      </p:sp>
    </p:spTree>
    <p:extLst>
      <p:ext uri="{BB962C8B-B14F-4D97-AF65-F5344CB8AC3E}">
        <p14:creationId xmlns:p14="http://schemas.microsoft.com/office/powerpoint/2010/main" val="34875638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2411361"/>
            <a:ext cx="8229600" cy="2522161"/>
          </a:xfrm>
        </p:spPr>
        <p:txBody>
          <a:bodyPr/>
          <a:lstStyle/>
          <a:p>
            <a:pPr marL="0" indent="0" algn="ctr" fontAlgn="base">
              <a:buNone/>
            </a:pPr>
            <a:r>
              <a:rPr lang="en-GB" dirty="0" smtClean="0"/>
              <a:t>‘</a:t>
            </a:r>
            <a:r>
              <a:rPr lang="en-GB" dirty="0"/>
              <a:t>Having gathered these facts, Watson, I smoked several pipes over them, trying to separate those which were crucial from others which were merely incidental.’</a:t>
            </a:r>
          </a:p>
          <a:p>
            <a:pPr marL="0" indent="0" fontAlgn="base">
              <a:buNone/>
            </a:pPr>
            <a:endParaRPr lang="en-GB" dirty="0" smtClean="0"/>
          </a:p>
          <a:p>
            <a:pPr marL="0" indent="0" fontAlgn="base">
              <a:buNone/>
            </a:pPr>
            <a:r>
              <a:rPr lang="en-GB" dirty="0" smtClean="0"/>
              <a:t>Sherlock Holmes</a:t>
            </a:r>
            <a:endParaRPr lang="en-GB" dirty="0"/>
          </a:p>
          <a:p>
            <a:pPr marL="0" indent="0" fontAlgn="base">
              <a:buNone/>
            </a:pPr>
            <a:r>
              <a:rPr lang="en-GB" i="1" dirty="0"/>
              <a:t>-The Crooked Man</a:t>
            </a:r>
            <a:endParaRPr lang="en-GB" dirty="0"/>
          </a:p>
          <a:p>
            <a:endParaRPr lang="en-US" dirty="0"/>
          </a:p>
        </p:txBody>
      </p:sp>
      <p:pic>
        <p:nvPicPr>
          <p:cNvPr id="4" name="Picture 3"/>
          <p:cNvPicPr>
            <a:picLocks noChangeAspect="1"/>
          </p:cNvPicPr>
          <p:nvPr/>
        </p:nvPicPr>
        <p:blipFill>
          <a:blip r:embed="rId2"/>
          <a:stretch>
            <a:fillRect/>
          </a:stretch>
        </p:blipFill>
        <p:spPr>
          <a:xfrm>
            <a:off x="5628473" y="3672441"/>
            <a:ext cx="3262447" cy="2135420"/>
          </a:xfrm>
          <a:prstGeom prst="rect">
            <a:avLst/>
          </a:prstGeom>
        </p:spPr>
      </p:pic>
    </p:spTree>
    <p:extLst>
      <p:ext uri="{BB962C8B-B14F-4D97-AF65-F5344CB8AC3E}">
        <p14:creationId xmlns:p14="http://schemas.microsoft.com/office/powerpoint/2010/main" val="640611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4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THANK YOU!</a:t>
            </a:r>
            <a:endParaRPr lang="en-US" dirty="0"/>
          </a:p>
        </p:txBody>
      </p:sp>
      <p:sp>
        <p:nvSpPr>
          <p:cNvPr id="3" name="Content Placeholder 2"/>
          <p:cNvSpPr>
            <a:spLocks noGrp="1"/>
          </p:cNvSpPr>
          <p:nvPr>
            <p:ph idx="1"/>
          </p:nvPr>
        </p:nvSpPr>
        <p:spPr>
          <a:xfrm>
            <a:off x="457200" y="1987552"/>
            <a:ext cx="8229600" cy="3691292"/>
          </a:xfrm>
        </p:spPr>
        <p:txBody>
          <a:bodyPr>
            <a:normAutofit/>
          </a:bodyPr>
          <a:lstStyle/>
          <a:p>
            <a:pPr lvl="2"/>
            <a:endParaRPr lang="en-US" dirty="0" smtClean="0"/>
          </a:p>
          <a:p>
            <a:r>
              <a:rPr lang="en-US" dirty="0" smtClean="0"/>
              <a:t>Slides will be available at </a:t>
            </a:r>
            <a:r>
              <a:rPr lang="en-US" dirty="0" smtClean="0">
                <a:hlinkClick r:id="rId3"/>
              </a:rPr>
              <a:t>http://Slideshare.net/SQLRich</a:t>
            </a:r>
            <a:endParaRPr lang="en-US" dirty="0" smtClean="0"/>
          </a:p>
          <a:p>
            <a:r>
              <a:rPr lang="en-US" dirty="0" smtClean="0"/>
              <a:t>My contact info for other questions:</a:t>
            </a:r>
          </a:p>
          <a:p>
            <a:pPr lvl="1"/>
            <a:r>
              <a:rPr lang="en-US" dirty="0" smtClean="0">
                <a:hlinkClick r:id="rId4"/>
              </a:rPr>
              <a:t>RDouglas@Sentryone.com</a:t>
            </a:r>
            <a:endParaRPr lang="en-US" dirty="0" smtClean="0"/>
          </a:p>
          <a:p>
            <a:pPr lvl="1"/>
            <a:r>
              <a:rPr lang="en-US" dirty="0" smtClean="0"/>
              <a:t>Twitter: </a:t>
            </a:r>
            <a:r>
              <a:rPr lang="en-US" dirty="0" smtClean="0">
                <a:hlinkClick r:id="rId5"/>
              </a:rPr>
              <a:t>@</a:t>
            </a:r>
            <a:r>
              <a:rPr lang="en-US" dirty="0" err="1" smtClean="0">
                <a:hlinkClick r:id="rId5"/>
              </a:rPr>
              <a:t>SQLRich</a:t>
            </a:r>
            <a:endParaRPr lang="en-US" dirty="0" smtClean="0"/>
          </a:p>
          <a:p>
            <a:pPr lvl="1"/>
            <a:r>
              <a:rPr lang="en-GB" dirty="0" smtClean="0"/>
              <a:t>Blogs: </a:t>
            </a:r>
            <a:r>
              <a:rPr lang="en-GB" dirty="0">
                <a:hlinkClick r:id="rId6"/>
              </a:rPr>
              <a:t>http://</a:t>
            </a:r>
            <a:r>
              <a:rPr lang="en-GB" dirty="0" smtClean="0">
                <a:hlinkClick r:id="rId6"/>
              </a:rPr>
              <a:t>SQL.RichardDouglas.co.uk</a:t>
            </a:r>
            <a:r>
              <a:rPr lang="en-GB" dirty="0" smtClean="0"/>
              <a:t> </a:t>
            </a:r>
            <a:r>
              <a:rPr lang="en-GB" dirty="0"/>
              <a:t>/ </a:t>
            </a:r>
            <a:r>
              <a:rPr lang="en-GB" dirty="0">
                <a:hlinkClick r:id="rId7"/>
              </a:rPr>
              <a:t>http://http://</a:t>
            </a:r>
            <a:r>
              <a:rPr lang="en-GB" dirty="0" smtClean="0">
                <a:hlinkClick r:id="rId7"/>
              </a:rPr>
              <a:t>blogs.SentryOne.com/author/RichardDouglas</a:t>
            </a:r>
            <a:endParaRPr lang="en-GB" dirty="0" smtClean="0"/>
          </a:p>
          <a:p>
            <a:pPr lvl="1"/>
            <a:endParaRPr lang="en-GB" dirty="0"/>
          </a:p>
          <a:p>
            <a:pPr lvl="1"/>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4" name="Picture 2" descr="SentryOne splash screen - Monitor, Diagnose, Optimiz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104" y="-51751"/>
            <a:ext cx="3544682" cy="240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016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300" y="1163071"/>
            <a:ext cx="7098681" cy="5152268"/>
          </a:xfrm>
          <a:prstGeom prst="rect">
            <a:avLst/>
          </a:prstGeom>
          <a:ln>
            <a:noFill/>
          </a:ln>
          <a:effectLst>
            <a:softEdge rad="112500"/>
          </a:effectLst>
        </p:spPr>
      </p:pic>
    </p:spTree>
    <p:extLst>
      <p:ext uri="{BB962C8B-B14F-4D97-AF65-F5344CB8AC3E}">
        <p14:creationId xmlns:p14="http://schemas.microsoft.com/office/powerpoint/2010/main" val="36856754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8" name="Rectangle 4"/>
          <p:cNvSpPr>
            <a:spLocks noGrp="1" noChangeArrowheads="1"/>
          </p:cNvSpPr>
          <p:nvPr>
            <p:ph idx="1"/>
          </p:nvPr>
        </p:nvSpPr>
        <p:spPr bwMode="auto">
          <a:xfrm>
            <a:off x="722484" y="2708920"/>
            <a:ext cx="8251426"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en-US" sz="3200" b="1" i="0" u="none" strike="noStrike" cap="none" normalizeH="0" baseline="0" dirty="0" smtClean="0">
                <a:ln>
                  <a:noFill/>
                </a:ln>
                <a:solidFill>
                  <a:schemeClr val="tx2"/>
                </a:solidFill>
                <a:effectLst/>
                <a:latin typeface="inherit"/>
              </a:rPr>
              <a:t>Zanim wrócimy do Anglii, czuję, że muszę </a:t>
            </a:r>
            <a:endParaRPr kumimoji="0" lang="en-GB" altLang="en-US" sz="3200" b="1" i="0" u="none" strike="noStrike" cap="none" normalizeH="0" baseline="0" dirty="0" smtClean="0">
              <a:ln>
                <a:noFill/>
              </a:ln>
              <a:solidFill>
                <a:schemeClr val="tx2"/>
              </a:solidFill>
              <a:effectLst/>
              <a:latin typeface="inheri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en-US" sz="3200" b="1" i="0" u="none" strike="noStrike" cap="none" normalizeH="0" baseline="0" dirty="0" smtClean="0">
                <a:ln>
                  <a:noFill/>
                </a:ln>
                <a:solidFill>
                  <a:schemeClr val="tx2"/>
                </a:solidFill>
                <a:effectLst/>
                <a:latin typeface="inherit"/>
              </a:rPr>
              <a:t>przeprosić za 52% mojego kraju.</a:t>
            </a:r>
            <a:r>
              <a:rPr kumimoji="0" lang="pl-PL" altLang="en-US" sz="3200" b="1" i="0" u="none" strike="noStrike" cap="none" normalizeH="0" baseline="0" dirty="0" smtClean="0">
                <a:ln>
                  <a:noFill/>
                </a:ln>
                <a:solidFill>
                  <a:schemeClr val="tx2"/>
                </a:solidFill>
                <a:effectLst/>
              </a:rPr>
              <a:t> </a:t>
            </a:r>
            <a:endParaRPr kumimoji="0" lang="pl-PL" altLang="en-US" sz="3200" b="1" i="0" u="none" strike="noStrike" cap="none" normalizeH="0" baseline="0" dirty="0" smtClean="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1398113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SQLDay 2017</a:t>
            </a:r>
            <a:endParaRPr lang="pl-PL"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26724"/>
            <a:ext cx="5377780" cy="6274077"/>
          </a:xfrm>
          <a:prstGeom prst="rect">
            <a:avLst/>
          </a:prstGeom>
        </p:spPr>
      </p:pic>
    </p:spTree>
    <p:extLst>
      <p:ext uri="{BB962C8B-B14F-4D97-AF65-F5344CB8AC3E}">
        <p14:creationId xmlns:p14="http://schemas.microsoft.com/office/powerpoint/2010/main" val="29426278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fontAlgn="base">
              <a:buNone/>
            </a:pPr>
            <a:r>
              <a:rPr lang="en-GB" sz="2700" i="1" dirty="0"/>
              <a:t> </a:t>
            </a:r>
            <a:r>
              <a:rPr lang="en-GB" sz="3000" i="1" dirty="0"/>
              <a:t>‘What object is served by this circle of misery and violence and fear?  It must tend to some end, or else our universe is ruled by chance, which is unthinkable.’</a:t>
            </a:r>
          </a:p>
          <a:p>
            <a:pPr marL="0" indent="0" fontAlgn="base">
              <a:buNone/>
            </a:pPr>
            <a:r>
              <a:rPr lang="en-GB" dirty="0"/>
              <a:t>Sherlock </a:t>
            </a:r>
            <a:r>
              <a:rPr lang="en-GB" dirty="0" smtClean="0"/>
              <a:t>Holmes</a:t>
            </a:r>
            <a:endParaRPr lang="en-GB" dirty="0"/>
          </a:p>
          <a:p>
            <a:pPr marL="0" indent="0" fontAlgn="base">
              <a:buNone/>
            </a:pPr>
            <a:r>
              <a:rPr lang="en-GB" i="1" dirty="0"/>
              <a:t>-The Cardboard Box</a:t>
            </a:r>
            <a:endParaRPr lang="en-GB" dirty="0"/>
          </a:p>
          <a:p>
            <a:endParaRPr lang="en-US" dirty="0"/>
          </a:p>
        </p:txBody>
      </p:sp>
      <p:sp>
        <p:nvSpPr>
          <p:cNvPr id="2" name="TextBox 1"/>
          <p:cNvSpPr txBox="1"/>
          <p:nvPr/>
        </p:nvSpPr>
        <p:spPr>
          <a:xfrm>
            <a:off x="3858904" y="4490967"/>
            <a:ext cx="4698242" cy="715581"/>
          </a:xfrm>
          <a:prstGeom prst="rect">
            <a:avLst/>
          </a:prstGeom>
          <a:noFill/>
        </p:spPr>
        <p:txBody>
          <a:bodyPr wrap="square" rtlCol="0">
            <a:spAutoFit/>
          </a:bodyPr>
          <a:lstStyle/>
          <a:p>
            <a:r>
              <a:rPr lang="en-GB" sz="4050" dirty="0"/>
              <a:t>That’ll be </a:t>
            </a:r>
            <a:r>
              <a:rPr lang="en-GB" sz="4050" dirty="0" err="1"/>
              <a:t>TempDB</a:t>
            </a:r>
            <a:endParaRPr lang="en-US" sz="4050" dirty="0"/>
          </a:p>
        </p:txBody>
      </p:sp>
    </p:spTree>
    <p:extLst>
      <p:ext uri="{BB962C8B-B14F-4D97-AF65-F5344CB8AC3E}">
        <p14:creationId xmlns:p14="http://schemas.microsoft.com/office/powerpoint/2010/main" val="278025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ntryOne splash screen - Monitor, Diagnose, Optimi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99392"/>
            <a:ext cx="3544682" cy="24006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Your host</a:t>
            </a:r>
            <a:endParaRPr lang="en-GB" dirty="0"/>
          </a:p>
        </p:txBody>
      </p:sp>
      <p:sp>
        <p:nvSpPr>
          <p:cNvPr id="4" name="Content Placeholder 3"/>
          <p:cNvSpPr>
            <a:spLocks noGrp="1"/>
          </p:cNvSpPr>
          <p:nvPr>
            <p:ph sz="quarter" idx="13"/>
          </p:nvPr>
        </p:nvSpPr>
        <p:spPr>
          <a:xfrm>
            <a:off x="3275856" y="1747838"/>
            <a:ext cx="5489915" cy="3489417"/>
          </a:xfrm>
        </p:spPr>
        <p:txBody>
          <a:bodyPr>
            <a:normAutofit fontScale="92500" lnSpcReduction="10000"/>
          </a:bodyPr>
          <a:lstStyle/>
          <a:p>
            <a:pPr>
              <a:buClr>
                <a:schemeClr val="bg1"/>
              </a:buClr>
            </a:pPr>
            <a:r>
              <a:rPr lang="en-GB" dirty="0" smtClean="0"/>
              <a:t>Richard Douglas</a:t>
            </a:r>
          </a:p>
          <a:p>
            <a:pPr>
              <a:buClr>
                <a:schemeClr val="bg1"/>
              </a:buClr>
            </a:pPr>
            <a:r>
              <a:rPr lang="en-GB" dirty="0" smtClean="0"/>
              <a:t>Senior Solutions Engineer at SentryOne</a:t>
            </a:r>
          </a:p>
          <a:p>
            <a:pPr>
              <a:buClr>
                <a:schemeClr val="bg1"/>
              </a:buClr>
            </a:pPr>
            <a:r>
              <a:rPr lang="en-GB" dirty="0" smtClean="0"/>
              <a:t>Blogs: </a:t>
            </a:r>
          </a:p>
          <a:p>
            <a:pPr>
              <a:buClr>
                <a:schemeClr val="bg1"/>
              </a:buClr>
            </a:pPr>
            <a:r>
              <a:rPr lang="en-US" dirty="0">
                <a:hlinkClick r:id="rId3"/>
              </a:rPr>
              <a:t>http://</a:t>
            </a:r>
            <a:r>
              <a:rPr lang="en-US" dirty="0" smtClean="0">
                <a:hlinkClick r:id="rId3"/>
              </a:rPr>
              <a:t>blogs.sqlsentry.com/author/RichardDouglas</a:t>
            </a:r>
            <a:endParaRPr lang="en-US" dirty="0" smtClean="0"/>
          </a:p>
          <a:p>
            <a:pPr>
              <a:buClr>
                <a:schemeClr val="bg1"/>
              </a:buClr>
            </a:pPr>
            <a:r>
              <a:rPr lang="en-GB" dirty="0" smtClean="0">
                <a:hlinkClick r:id="rId4"/>
              </a:rPr>
              <a:t>http://SQL.RichardDouglas.co.uk</a:t>
            </a:r>
            <a:endParaRPr lang="en-GB" dirty="0" smtClean="0"/>
          </a:p>
          <a:p>
            <a:pPr>
              <a:buClr>
                <a:schemeClr val="bg1"/>
              </a:buClr>
            </a:pPr>
            <a:r>
              <a:rPr lang="en-GB" dirty="0" smtClean="0"/>
              <a:t>Twitter: @</a:t>
            </a:r>
            <a:r>
              <a:rPr lang="en-GB" dirty="0" err="1" smtClean="0"/>
              <a:t>SQLRich</a:t>
            </a:r>
            <a:endParaRPr lang="en-GB" dirty="0" smtClean="0"/>
          </a:p>
          <a:p>
            <a:pPr>
              <a:buClr>
                <a:schemeClr val="bg1"/>
              </a:buClr>
            </a:pPr>
            <a:r>
              <a:rPr lang="en-GB" dirty="0" smtClean="0"/>
              <a:t>Email: </a:t>
            </a:r>
            <a:r>
              <a:rPr lang="en-GB" dirty="0" smtClean="0">
                <a:hlinkClick r:id="rId5"/>
              </a:rPr>
              <a:t>RDouglas@SentryOne.com</a:t>
            </a:r>
            <a:endParaRPr lang="en-GB" dirty="0" smtClean="0"/>
          </a:p>
          <a:p>
            <a:pPr>
              <a:buClr>
                <a:schemeClr val="bg1"/>
              </a:buClr>
            </a:pPr>
            <a:r>
              <a:rPr lang="en-GB" dirty="0" smtClean="0"/>
              <a:t>Slides:</a:t>
            </a:r>
            <a:br>
              <a:rPr lang="en-GB" dirty="0" smtClean="0"/>
            </a:br>
            <a:r>
              <a:rPr lang="en-GB" dirty="0" smtClean="0">
                <a:hlinkClick r:id="rId6"/>
              </a:rPr>
              <a:t>http://www.Slideshare.net/SQLRich</a:t>
            </a:r>
            <a:endParaRPr lang="en-GB" dirty="0" smtClean="0"/>
          </a:p>
          <a:p>
            <a:pPr>
              <a:buClr>
                <a:schemeClr val="bg1"/>
              </a:buClr>
            </a:pPr>
            <a:endParaRPr lang="en-GB" dirty="0"/>
          </a:p>
        </p:txBody>
      </p:sp>
      <p:pic>
        <p:nvPicPr>
          <p:cNvPr id="6" name="Content Placeholder 5"/>
          <p:cNvPicPr>
            <a:picLocks noGrp="1" noChangeAspect="1"/>
          </p:cNvPicPr>
          <p:nvPr>
            <p:ph sz="quarter" idx="12"/>
          </p:nvPr>
        </p:nvPicPr>
        <p:blipFill>
          <a:blip r:embed="rId7" cstate="print">
            <a:extLst>
              <a:ext uri="{28A0092B-C50C-407E-A947-70E740481C1C}">
                <a14:useLocalDpi xmlns:a14="http://schemas.microsoft.com/office/drawing/2010/main" val="0"/>
              </a:ext>
            </a:extLst>
          </a:blip>
          <a:stretch>
            <a:fillRect/>
          </a:stretch>
        </p:blipFill>
        <p:spPr>
          <a:xfrm>
            <a:off x="611560" y="1747839"/>
            <a:ext cx="2377281" cy="3565922"/>
          </a:xfrm>
        </p:spPr>
      </p:pic>
    </p:spTree>
    <p:extLst>
      <p:ext uri="{BB962C8B-B14F-4D97-AF65-F5344CB8AC3E}">
        <p14:creationId xmlns:p14="http://schemas.microsoft.com/office/powerpoint/2010/main" val="882975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b="1" dirty="0">
              <a:solidFill>
                <a:schemeClr val="bg1"/>
              </a:solidFill>
            </a:endParaRPr>
          </a:p>
        </p:txBody>
      </p:sp>
      <p:sp>
        <p:nvSpPr>
          <p:cNvPr id="3" name="Text Placeholder 2"/>
          <p:cNvSpPr>
            <a:spLocks noGrp="1"/>
          </p:cNvSpPr>
          <p:nvPr>
            <p:ph idx="1"/>
          </p:nvPr>
        </p:nvSpPr>
        <p:spPr>
          <a:xfrm>
            <a:off x="381000" y="1916906"/>
            <a:ext cx="8463148" cy="3678599"/>
          </a:xfrm>
        </p:spPr>
        <p:txBody>
          <a:bodyPr>
            <a:normAutofit/>
          </a:bodyPr>
          <a:lstStyle/>
          <a:p>
            <a:r>
              <a:rPr lang="en-US" dirty="0" smtClean="0"/>
              <a:t>Introduction to </a:t>
            </a:r>
            <a:r>
              <a:rPr lang="en-US" dirty="0" err="1" smtClean="0"/>
              <a:t>TempDB</a:t>
            </a:r>
            <a:endParaRPr lang="en-US" dirty="0" smtClean="0"/>
          </a:p>
          <a:p>
            <a:r>
              <a:rPr lang="en-GB" dirty="0" smtClean="0"/>
              <a:t>The life of a temporary object</a:t>
            </a:r>
          </a:p>
          <a:p>
            <a:r>
              <a:rPr lang="en-GB" dirty="0" err="1" smtClean="0"/>
              <a:t>TempDB</a:t>
            </a:r>
            <a:r>
              <a:rPr lang="en-GB" dirty="0" smtClean="0"/>
              <a:t> Architecture</a:t>
            </a:r>
          </a:p>
          <a:p>
            <a:r>
              <a:rPr lang="en-GB" dirty="0" smtClean="0"/>
              <a:t>How queries affect </a:t>
            </a:r>
            <a:r>
              <a:rPr lang="en-GB" dirty="0" err="1" smtClean="0"/>
              <a:t>TempDB</a:t>
            </a:r>
            <a:endParaRPr lang="en-GB" dirty="0" smtClean="0"/>
          </a:p>
          <a:p>
            <a:r>
              <a:rPr lang="en-GB" dirty="0" smtClean="0"/>
              <a:t>Monitoring </a:t>
            </a:r>
            <a:r>
              <a:rPr lang="en-GB" dirty="0" err="1" smtClean="0"/>
              <a:t>TempDB</a:t>
            </a:r>
            <a:endParaRPr lang="en-GB" dirty="0" smtClean="0"/>
          </a:p>
          <a:p>
            <a:r>
              <a:rPr lang="en-GB" dirty="0" smtClean="0"/>
              <a:t>Weird quotes</a:t>
            </a:r>
          </a:p>
          <a:p>
            <a:r>
              <a:rPr lang="en-GB" dirty="0" smtClean="0"/>
              <a:t>Cat pictures</a:t>
            </a:r>
          </a:p>
          <a:p>
            <a:endParaRPr lang="en-US" dirty="0" smtClean="0"/>
          </a:p>
        </p:txBody>
      </p:sp>
      <p:pic>
        <p:nvPicPr>
          <p:cNvPr id="4" name="Picture 3"/>
          <p:cNvPicPr>
            <a:picLocks noChangeAspect="1"/>
          </p:cNvPicPr>
          <p:nvPr/>
        </p:nvPicPr>
        <p:blipFill>
          <a:blip r:embed="rId3"/>
          <a:stretch>
            <a:fillRect/>
          </a:stretch>
        </p:blipFill>
        <p:spPr>
          <a:xfrm>
            <a:off x="5443560" y="1809750"/>
            <a:ext cx="3465877" cy="3465877"/>
          </a:xfrm>
          <a:prstGeom prst="rect">
            <a:avLst/>
          </a:prstGeom>
        </p:spPr>
      </p:pic>
      <p:sp>
        <p:nvSpPr>
          <p:cNvPr id="5" name="TextBox 4"/>
          <p:cNvSpPr txBox="1"/>
          <p:nvPr/>
        </p:nvSpPr>
        <p:spPr>
          <a:xfrm>
            <a:off x="6131257" y="5382783"/>
            <a:ext cx="3439236" cy="415498"/>
          </a:xfrm>
          <a:prstGeom prst="rect">
            <a:avLst/>
          </a:prstGeom>
          <a:noFill/>
        </p:spPr>
        <p:txBody>
          <a:bodyPr wrap="square" rtlCol="0">
            <a:spAutoFit/>
          </a:bodyPr>
          <a:lstStyle/>
          <a:p>
            <a:r>
              <a:rPr lang="en-GB" sz="2100" dirty="0" err="1"/>
              <a:t>Purlock</a:t>
            </a:r>
            <a:r>
              <a:rPr lang="en-GB" sz="2100" dirty="0"/>
              <a:t> Holmes?</a:t>
            </a:r>
            <a:endParaRPr lang="en-US" sz="2100" dirty="0"/>
          </a:p>
        </p:txBody>
      </p:sp>
    </p:spTree>
    <p:extLst>
      <p:ext uri="{BB962C8B-B14F-4D97-AF65-F5344CB8AC3E}">
        <p14:creationId xmlns:p14="http://schemas.microsoft.com/office/powerpoint/2010/main" val="3538273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theme1.xml><?xml version="1.0" encoding="utf-8"?>
<a:theme xmlns:a="http://schemas.openxmlformats.org/drawingml/2006/main" name="Motyw2">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tyw2" id="{3E448EB5-774B-461A-8124-EA406C713B1A}" vid="{5CF9D57A-5E5F-4F1B-94EE-8D3CA1AFF2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Prezentacja4_3</Template>
  <TotalTime>3770</TotalTime>
  <Words>1205</Words>
  <Application>Microsoft Office PowerPoint</Application>
  <PresentationFormat>On-screen Show (4:3)</PresentationFormat>
  <Paragraphs>277</Paragraphs>
  <Slides>42</Slides>
  <Notes>8</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Consolas</vt:lpstr>
      <vt:lpstr>inherit</vt:lpstr>
      <vt:lpstr>Museo For Dell</vt:lpstr>
      <vt:lpstr>Wingdings</vt:lpstr>
      <vt:lpstr>Motyw2</vt:lpstr>
      <vt:lpstr>PowerPoint Presentation</vt:lpstr>
      <vt:lpstr>Investigate TempDB Like Sherlock Holmes</vt:lpstr>
      <vt:lpstr>Ta sesja jest w języku angielskim </vt:lpstr>
      <vt:lpstr>PowerPoint Presentation</vt:lpstr>
      <vt:lpstr>PowerPoint Presentation</vt:lpstr>
      <vt:lpstr>PowerPoint Presentation</vt:lpstr>
      <vt:lpstr>PowerPoint Presentation</vt:lpstr>
      <vt:lpstr>Your host</vt:lpstr>
      <vt:lpstr>Agenda</vt:lpstr>
      <vt:lpstr>What is tempdb used for</vt:lpstr>
      <vt:lpstr>Temp table creation process</vt:lpstr>
      <vt:lpstr>PowerPoint Presentation</vt:lpstr>
      <vt:lpstr>You have a GAMmy database</vt:lpstr>
      <vt:lpstr>You have a GAMmy database (2)</vt:lpstr>
      <vt:lpstr>How many tempdb files?</vt:lpstr>
      <vt:lpstr>Adding TempDB files</vt:lpstr>
      <vt:lpstr>Adding TempDB files</vt:lpstr>
      <vt:lpstr>2016 Temp table creation process</vt:lpstr>
      <vt:lpstr>Other  new features</vt:lpstr>
      <vt:lpstr>PowerPoint Presentation</vt:lpstr>
      <vt:lpstr>Performance tuning adage</vt:lpstr>
      <vt:lpstr>PowerPoint Presentation</vt:lpstr>
      <vt:lpstr>Temp table caching</vt:lpstr>
      <vt:lpstr>Memory grants</vt:lpstr>
      <vt:lpstr>Memory grants  in action</vt:lpstr>
      <vt:lpstr>worktables</vt:lpstr>
      <vt:lpstr>workfiles</vt:lpstr>
      <vt:lpstr>PowerPoint Presentation</vt:lpstr>
      <vt:lpstr>Measuring tempdb performance</vt:lpstr>
      <vt:lpstr>Perfmon Counters</vt:lpstr>
      <vt:lpstr>Perfmon Counters</vt:lpstr>
      <vt:lpstr>Perfmon Counters</vt:lpstr>
      <vt:lpstr>Perfmon Counters</vt:lpstr>
      <vt:lpstr>Space usage</vt:lpstr>
      <vt:lpstr>Space usage</vt:lpstr>
      <vt:lpstr>Space usage</vt:lpstr>
      <vt:lpstr>Sherlock says to baseline</vt:lpstr>
      <vt:lpstr>Learn more about baselining</vt:lpstr>
      <vt:lpstr>Sherlock on  consultants</vt:lpstr>
      <vt:lpstr>PowerPoint Presentation</vt:lpstr>
      <vt:lpstr>THANK YOU!</vt:lpstr>
      <vt:lpstr>PowerPoint Presentation</vt:lpstr>
    </vt:vector>
  </TitlesOfParts>
  <Company>PLSSUG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Kulgan</dc:creator>
  <cp:lastModifiedBy>Richard P. Douglas</cp:lastModifiedBy>
  <cp:revision>237</cp:revision>
  <dcterms:created xsi:type="dcterms:W3CDTF">2011-11-24T02:19:03Z</dcterms:created>
  <dcterms:modified xsi:type="dcterms:W3CDTF">2017-05-17T08:52:26Z</dcterms:modified>
</cp:coreProperties>
</file>